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Average" panose="020B0604020202020204" charset="0"/>
      <p:regular r:id="rId32"/>
    </p:embeddedFont>
    <p:embeddedFont>
      <p:font typeface="Inter" panose="020B0604020202020204" charset="0"/>
      <p:regular r:id="rId33"/>
      <p:bold r:id="rId34"/>
    </p:embeddedFont>
    <p:embeddedFont>
      <p:font typeface="League Spartan Medium" panose="020B0604020202020204" charset="0"/>
      <p:regular r:id="rId35"/>
      <p:bold r:id="rId36"/>
    </p:embeddedFont>
    <p:embeddedFont>
      <p:font typeface="Oswald" panose="00000500000000000000" pitchFamily="2" charset="0"/>
      <p:regular r:id="rId37"/>
      <p:bold r:id="rId38"/>
    </p:embeddedFont>
    <p:embeddedFont>
      <p:font typeface="Poppins" panose="00000500000000000000" pitchFamily="2" charset="0"/>
      <p:regular r:id="rId39"/>
      <p:bold r:id="rId40"/>
      <p:italic r:id="rId41"/>
      <p:boldItalic r:id="rId42"/>
    </p:embeddedFont>
    <p:embeddedFont>
      <p:font typeface="Roboto Mono" panose="00000009000000000000" pitchFamily="49"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SLIDES_API15288029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SLIDES_API15288029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38a0cef14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38a0cef14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38a0cef14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38a0cef14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38a0cef14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38a0cef14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38a0cef14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38a0cef14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8a0cef14d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38a0cef14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38a0cef14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38a0cef14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38a0cef14d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38a0cef14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38a0cef14d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38a0cef14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38a0cef14d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38a0cef14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38a0cef14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38a0cef14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SLIDES_API152880294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SLIDES_API152880294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SLIDES_API152880294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SLIDES_API152880294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38a0cef14d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38a0cef14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38a0cef14d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38a0cef14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38a0cef14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38a0cef14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38a0cef14d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38a0cef14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38a0cef14d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38a0cef14d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SLIDES_API152880294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SLIDES_API152880294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SLIDES_API152880294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SLIDES_API152880294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SLIDES_API152880294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SLIDES_API152880294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d362cfdf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1d362cfd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8a0cef14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38a0cef1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SLIDES_API152880294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SLIDES_API152880294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SLIDES_API152880294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SLIDES_API152880294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8a0cef14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38a0cef14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38a0cef14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38a0cef1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8a0cef14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8a0cef14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4"/>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63" name="Google Shape;63;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64" name="Google Shape;64;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7" name="Google Shape;67;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8" name="Google Shape;68;p15"/>
          <p:cNvSpPr>
            <a:spLocks noGrp="1"/>
          </p:cNvSpPr>
          <p:nvPr>
            <p:ph type="pic" idx="2"/>
          </p:nvPr>
        </p:nvSpPr>
        <p:spPr>
          <a:xfrm>
            <a:off x="5843075" y="632300"/>
            <a:ext cx="2615100" cy="3918900"/>
          </a:xfrm>
          <a:prstGeom prst="roundRect">
            <a:avLst>
              <a:gd name="adj" fmla="val 16667"/>
            </a:avLst>
          </a:prstGeom>
          <a:noFill/>
          <a:ln>
            <a:noFill/>
          </a:ln>
        </p:spPr>
      </p:sp>
      <p:sp>
        <p:nvSpPr>
          <p:cNvPr id="69" name="Google Shape;69;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0" name="Google Shape;70;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1" name="Google Shape;71;p15"/>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74" name="Google Shape;74;p16"/>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5" name="Google Shape;7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6"/>
          <p:cNvSpPr>
            <a:spLocks noGrp="1"/>
          </p:cNvSpPr>
          <p:nvPr>
            <p:ph type="pic" idx="2"/>
          </p:nvPr>
        </p:nvSpPr>
        <p:spPr>
          <a:xfrm>
            <a:off x="642700" y="632300"/>
            <a:ext cx="2615100" cy="3918900"/>
          </a:xfrm>
          <a:prstGeom prst="roundRect">
            <a:avLst>
              <a:gd name="adj" fmla="val 16667"/>
            </a:avLst>
          </a:prstGeom>
          <a:noFill/>
          <a:ln>
            <a:noFill/>
          </a:ln>
        </p:spPr>
      </p:sp>
      <p:sp>
        <p:nvSpPr>
          <p:cNvPr id="77" name="Google Shape;77;p16"/>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8" name="Google Shape;78;p16"/>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9" name="Google Shape;79;p16"/>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4" name="Google Shape;84;p17"/>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5" name="Google Shape;85;p17"/>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86" name="Google Shape;86;p17"/>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7" name="Google Shape;87;p17"/>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8" name="Google Shape;88;p17"/>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92" name="Google Shape;92;p18"/>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7" name="Google Shape;57;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8" name="Google Shape;5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p:cNvPicPr preferRelativeResize="0"/>
          <p:nvPr/>
        </p:nvPicPr>
        <p:blipFill>
          <a:blip r:embed="rId3">
            <a:alphaModFix amt="18000"/>
          </a:blip>
          <a:stretch>
            <a:fillRect/>
          </a:stretch>
        </p:blipFill>
        <p:spPr>
          <a:xfrm>
            <a:off x="0" y="0"/>
            <a:ext cx="9144001" cy="5214300"/>
          </a:xfrm>
          <a:prstGeom prst="rect">
            <a:avLst/>
          </a:prstGeom>
          <a:noFill/>
          <a:ln>
            <a:noFill/>
          </a:ln>
          <a:effectLst>
            <a:reflection endPos="30000" dist="38100" dir="5400000" fadeDir="5400012" sy="-100000" algn="bl" rotWithShape="0"/>
          </a:effectLst>
        </p:spPr>
      </p:pic>
      <p:sp>
        <p:nvSpPr>
          <p:cNvPr id="99" name="Google Shape;99;p20"/>
          <p:cNvSpPr txBox="1">
            <a:spLocks noGrp="1"/>
          </p:cNvSpPr>
          <p:nvPr>
            <p:ph type="title"/>
          </p:nvPr>
        </p:nvSpPr>
        <p:spPr>
          <a:xfrm>
            <a:off x="311400" y="220830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Car Price Prediction Using Multiple Linear Regression</a:t>
            </a:r>
            <a:endParaRPr/>
          </a:p>
        </p:txBody>
      </p:sp>
      <p:sp>
        <p:nvSpPr>
          <p:cNvPr id="100" name="Google Shape;100;p20"/>
          <p:cNvSpPr txBox="1">
            <a:spLocks noGrp="1"/>
          </p:cNvSpPr>
          <p:nvPr>
            <p:ph type="body" idx="1"/>
          </p:nvPr>
        </p:nvSpPr>
        <p:spPr>
          <a:xfrm>
            <a:off x="311400" y="3077450"/>
            <a:ext cx="5056800" cy="1959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presentation outlines a project to develop a model using multiple linear regression to predict the market value of cars based on various factors such as make, model, year, mileage, and other features.</a:t>
            </a:r>
            <a:endParaRPr/>
          </a:p>
        </p:txBody>
      </p:sp>
      <p:sp>
        <p:nvSpPr>
          <p:cNvPr id="101" name="Google Shape;101;p20"/>
          <p:cNvSpPr txBox="1"/>
          <p:nvPr/>
        </p:nvSpPr>
        <p:spPr>
          <a:xfrm>
            <a:off x="4758550" y="4251950"/>
            <a:ext cx="2688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latin typeface="Inter"/>
                <a:ea typeface="Inter"/>
                <a:cs typeface="Inter"/>
                <a:sym typeface="Inter"/>
              </a:rPr>
              <a:t>Presenting Team: Muskan, Anusha, Khantil, Mohan &amp; Deepesh</a:t>
            </a:r>
            <a:endParaRPr>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572000" y="0"/>
            <a:ext cx="3589800" cy="9696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Clr>
                <a:schemeClr val="dk1"/>
              </a:buClr>
              <a:buSzPts val="1100"/>
              <a:buFont typeface="Arial"/>
              <a:buNone/>
            </a:pPr>
            <a:r>
              <a:rPr lang="en" sz="1350" b="1">
                <a:highlight>
                  <a:srgbClr val="FFFFFF"/>
                </a:highlight>
                <a:latin typeface="Arial"/>
                <a:ea typeface="Arial"/>
                <a:cs typeface="Arial"/>
                <a:sym typeface="Arial"/>
              </a:rPr>
              <a:t>Visualizing Total No. of cars sold by different company</a:t>
            </a:r>
            <a:endParaRPr sz="1350" b="1">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70" name="Google Shape;170;p29"/>
          <p:cNvPicPr preferRelativeResize="0"/>
          <p:nvPr/>
        </p:nvPicPr>
        <p:blipFill>
          <a:blip r:embed="rId3">
            <a:alphaModFix/>
          </a:blip>
          <a:stretch>
            <a:fillRect/>
          </a:stretch>
        </p:blipFill>
        <p:spPr>
          <a:xfrm>
            <a:off x="2552700" y="822150"/>
            <a:ext cx="6154750" cy="3431750"/>
          </a:xfrm>
          <a:prstGeom prst="rect">
            <a:avLst/>
          </a:prstGeom>
          <a:noFill/>
          <a:ln>
            <a:noFill/>
          </a:ln>
        </p:spPr>
      </p:pic>
      <p:sp>
        <p:nvSpPr>
          <p:cNvPr id="171" name="Google Shape;171;p29"/>
          <p:cNvSpPr txBox="1"/>
          <p:nvPr/>
        </p:nvSpPr>
        <p:spPr>
          <a:xfrm>
            <a:off x="2097900" y="4094950"/>
            <a:ext cx="6063900" cy="110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chemeClr val="dk1"/>
                </a:solidFill>
                <a:highlight>
                  <a:srgbClr val="FFFFFF"/>
                </a:highlight>
              </a:rPr>
              <a:t>Insights</a:t>
            </a:r>
            <a:endParaRPr sz="900" b="1">
              <a:solidFill>
                <a:schemeClr val="dk1"/>
              </a:solidFill>
              <a:highlight>
                <a:srgbClr val="FFFFFF"/>
              </a:highlight>
            </a:endParaRPr>
          </a:p>
          <a:p>
            <a:pPr marL="457200" lvl="0" indent="-285750" algn="l" rtl="0">
              <a:lnSpc>
                <a:spcPct val="115000"/>
              </a:lnSpc>
              <a:spcBef>
                <a:spcPts val="1100"/>
              </a:spcBef>
              <a:spcAft>
                <a:spcPts val="0"/>
              </a:spcAft>
              <a:buClr>
                <a:schemeClr val="dk1"/>
              </a:buClr>
              <a:buSzPts val="900"/>
              <a:buAutoNum type="arabicPeriod"/>
            </a:pPr>
            <a:r>
              <a:rPr lang="en" sz="900" b="1">
                <a:solidFill>
                  <a:schemeClr val="dk1"/>
                </a:solidFill>
                <a:highlight>
                  <a:srgbClr val="FFFFFF"/>
                </a:highlight>
              </a:rPr>
              <a:t>Toyota</a:t>
            </a:r>
            <a:r>
              <a:rPr lang="en" sz="900">
                <a:solidFill>
                  <a:schemeClr val="dk1"/>
                </a:solidFill>
                <a:highlight>
                  <a:srgbClr val="FFFFFF"/>
                </a:highlight>
              </a:rPr>
              <a:t> company has sold the highest number of cars.</a:t>
            </a:r>
            <a:endParaRPr sz="900">
              <a:solidFill>
                <a:schemeClr val="dk1"/>
              </a:solidFill>
              <a:highlight>
                <a:srgbClr val="FFFFFF"/>
              </a:highlight>
            </a:endParaRPr>
          </a:p>
          <a:p>
            <a:pPr marL="457200" lvl="0" indent="-285750" algn="l" rtl="0">
              <a:lnSpc>
                <a:spcPct val="115000"/>
              </a:lnSpc>
              <a:spcBef>
                <a:spcPts val="0"/>
              </a:spcBef>
              <a:spcAft>
                <a:spcPts val="0"/>
              </a:spcAft>
              <a:buClr>
                <a:schemeClr val="dk1"/>
              </a:buClr>
              <a:buSzPts val="900"/>
              <a:buAutoNum type="arabicPeriod"/>
            </a:pPr>
            <a:r>
              <a:rPr lang="en" sz="900">
                <a:solidFill>
                  <a:schemeClr val="dk1"/>
                </a:solidFill>
                <a:highlight>
                  <a:srgbClr val="FFFFFF"/>
                </a:highlight>
              </a:rPr>
              <a:t>So we can say that </a:t>
            </a:r>
            <a:r>
              <a:rPr lang="en" sz="900" b="1">
                <a:solidFill>
                  <a:schemeClr val="dk1"/>
                </a:solidFill>
                <a:highlight>
                  <a:srgbClr val="FFFFFF"/>
                </a:highlight>
              </a:rPr>
              <a:t>Toyota</a:t>
            </a:r>
            <a:r>
              <a:rPr lang="en" sz="900">
                <a:solidFill>
                  <a:schemeClr val="dk1"/>
                </a:solidFill>
                <a:highlight>
                  <a:srgbClr val="FFFFFF"/>
                </a:highlight>
              </a:rPr>
              <a:t> is kind of customers most favoured company.</a:t>
            </a:r>
            <a:endParaRPr sz="900">
              <a:solidFill>
                <a:schemeClr val="dk1"/>
              </a:solidFill>
              <a:highlight>
                <a:srgbClr val="FFFFFF"/>
              </a:highlight>
            </a:endParaRPr>
          </a:p>
          <a:p>
            <a:pPr marL="457200" lvl="0" indent="-285750" algn="l" rtl="0">
              <a:lnSpc>
                <a:spcPct val="115000"/>
              </a:lnSpc>
              <a:spcBef>
                <a:spcPts val="0"/>
              </a:spcBef>
              <a:spcAft>
                <a:spcPts val="0"/>
              </a:spcAft>
              <a:buClr>
                <a:schemeClr val="dk1"/>
              </a:buClr>
              <a:buSzPts val="900"/>
              <a:buAutoNum type="arabicPeriod"/>
            </a:pPr>
            <a:r>
              <a:rPr lang="en" sz="900" b="1">
                <a:solidFill>
                  <a:schemeClr val="dk1"/>
                </a:solidFill>
                <a:highlight>
                  <a:srgbClr val="FFFFFF"/>
                </a:highlight>
              </a:rPr>
              <a:t>Nissan</a:t>
            </a:r>
            <a:r>
              <a:rPr lang="en" sz="900">
                <a:solidFill>
                  <a:schemeClr val="dk1"/>
                </a:solidFill>
                <a:highlight>
                  <a:srgbClr val="FFFFFF"/>
                </a:highlight>
              </a:rPr>
              <a:t>, </a:t>
            </a:r>
            <a:r>
              <a:rPr lang="en" sz="900" b="1">
                <a:solidFill>
                  <a:schemeClr val="dk1"/>
                </a:solidFill>
                <a:highlight>
                  <a:srgbClr val="FFFFFF"/>
                </a:highlight>
              </a:rPr>
              <a:t>Mercury</a:t>
            </a:r>
            <a:r>
              <a:rPr lang="en" sz="900">
                <a:solidFill>
                  <a:schemeClr val="dk1"/>
                </a:solidFill>
                <a:highlight>
                  <a:srgbClr val="FFFFFF"/>
                </a:highlight>
              </a:rPr>
              <a:t> and </a:t>
            </a:r>
            <a:r>
              <a:rPr lang="en" sz="900" b="1">
                <a:solidFill>
                  <a:schemeClr val="dk1"/>
                </a:solidFill>
                <a:highlight>
                  <a:srgbClr val="FFFFFF"/>
                </a:highlight>
              </a:rPr>
              <a:t>Renault</a:t>
            </a:r>
            <a:r>
              <a:rPr lang="en" sz="900">
                <a:solidFill>
                  <a:schemeClr val="dk1"/>
                </a:solidFill>
                <a:highlight>
                  <a:srgbClr val="FFFFFF"/>
                </a:highlight>
              </a:rPr>
              <a:t> are having very low data-points. So we can't make any inference of least sold car companies. </a:t>
            </a:r>
            <a:endParaRPr sz="900">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4633600" y="156750"/>
            <a:ext cx="3589800" cy="3924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Visualizing Car Company w.r.t Price</a:t>
            </a:r>
            <a:endParaRPr/>
          </a:p>
        </p:txBody>
      </p:sp>
      <p:pic>
        <p:nvPicPr>
          <p:cNvPr id="177" name="Google Shape;177;p30"/>
          <p:cNvPicPr preferRelativeResize="0"/>
          <p:nvPr/>
        </p:nvPicPr>
        <p:blipFill>
          <a:blip r:embed="rId3">
            <a:alphaModFix/>
          </a:blip>
          <a:stretch>
            <a:fillRect/>
          </a:stretch>
        </p:blipFill>
        <p:spPr>
          <a:xfrm>
            <a:off x="2027025" y="997400"/>
            <a:ext cx="6632775" cy="2610200"/>
          </a:xfrm>
          <a:prstGeom prst="rect">
            <a:avLst/>
          </a:prstGeom>
          <a:noFill/>
          <a:ln>
            <a:noFill/>
          </a:ln>
        </p:spPr>
      </p:pic>
      <p:sp>
        <p:nvSpPr>
          <p:cNvPr id="178" name="Google Shape;178;p30"/>
          <p:cNvSpPr txBox="1"/>
          <p:nvPr/>
        </p:nvSpPr>
        <p:spPr>
          <a:xfrm>
            <a:off x="2027025" y="3476950"/>
            <a:ext cx="6293400" cy="14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chemeClr val="dk1"/>
                </a:solidFill>
                <a:highlight>
                  <a:srgbClr val="FFFFFF"/>
                </a:highlight>
              </a:rPr>
              <a:t>Insights</a:t>
            </a:r>
            <a:endParaRPr sz="900" b="1">
              <a:solidFill>
                <a:schemeClr val="dk1"/>
              </a:solidFill>
              <a:highlight>
                <a:srgbClr val="FFFFFF"/>
              </a:highlight>
            </a:endParaRPr>
          </a:p>
          <a:p>
            <a:pPr marL="457200" lvl="0" indent="-285750" algn="l" rtl="0">
              <a:lnSpc>
                <a:spcPct val="115000"/>
              </a:lnSpc>
              <a:spcBef>
                <a:spcPts val="1100"/>
              </a:spcBef>
              <a:spcAft>
                <a:spcPts val="0"/>
              </a:spcAft>
              <a:buClr>
                <a:schemeClr val="dk1"/>
              </a:buClr>
              <a:buSzPts val="900"/>
              <a:buAutoNum type="arabicPeriod"/>
            </a:pPr>
            <a:r>
              <a:rPr lang="en" sz="900" b="1">
                <a:solidFill>
                  <a:schemeClr val="dk1"/>
                </a:solidFill>
                <a:highlight>
                  <a:srgbClr val="FFFFFF"/>
                </a:highlight>
              </a:rPr>
              <a:t>Jaguar</a:t>
            </a:r>
            <a:r>
              <a:rPr lang="en" sz="900">
                <a:solidFill>
                  <a:schemeClr val="dk1"/>
                </a:solidFill>
                <a:highlight>
                  <a:srgbClr val="FFFFFF"/>
                </a:highlight>
              </a:rPr>
              <a:t> &amp; </a:t>
            </a:r>
            <a:r>
              <a:rPr lang="en" sz="900" b="1">
                <a:solidFill>
                  <a:schemeClr val="dk1"/>
                </a:solidFill>
                <a:highlight>
                  <a:srgbClr val="FFFFFF"/>
                </a:highlight>
              </a:rPr>
              <a:t>Buick</a:t>
            </a:r>
            <a:r>
              <a:rPr lang="en" sz="900">
                <a:solidFill>
                  <a:schemeClr val="dk1"/>
                </a:solidFill>
                <a:highlight>
                  <a:srgbClr val="FFFFFF"/>
                </a:highlight>
              </a:rPr>
              <a:t> seems to have the highest price range cars.</a:t>
            </a:r>
            <a:endParaRPr sz="900">
              <a:solidFill>
                <a:schemeClr val="dk1"/>
              </a:solidFill>
              <a:highlight>
                <a:srgbClr val="FFFFFF"/>
              </a:highlight>
            </a:endParaRPr>
          </a:p>
          <a:p>
            <a:pPr marL="457200" lvl="0" indent="-285750" algn="l" rtl="0">
              <a:lnSpc>
                <a:spcPct val="115000"/>
              </a:lnSpc>
              <a:spcBef>
                <a:spcPts val="0"/>
              </a:spcBef>
              <a:spcAft>
                <a:spcPts val="0"/>
              </a:spcAft>
              <a:buClr>
                <a:schemeClr val="dk1"/>
              </a:buClr>
              <a:buSzPts val="900"/>
              <a:buAutoNum type="arabicPeriod"/>
            </a:pPr>
            <a:r>
              <a:rPr lang="en" sz="900">
                <a:solidFill>
                  <a:schemeClr val="dk1"/>
                </a:solidFill>
                <a:highlight>
                  <a:srgbClr val="FFFFFF"/>
                </a:highlight>
              </a:rPr>
              <a:t>Car companies like </a:t>
            </a:r>
            <a:r>
              <a:rPr lang="en" sz="900" b="1">
                <a:solidFill>
                  <a:schemeClr val="dk1"/>
                </a:solidFill>
                <a:highlight>
                  <a:srgbClr val="FFFFFF"/>
                </a:highlight>
              </a:rPr>
              <a:t>Nissan</a:t>
            </a:r>
            <a:r>
              <a:rPr lang="en" sz="900">
                <a:solidFill>
                  <a:schemeClr val="dk1"/>
                </a:solidFill>
                <a:highlight>
                  <a:srgbClr val="FFFFFF"/>
                </a:highlight>
              </a:rPr>
              <a:t>,</a:t>
            </a:r>
            <a:r>
              <a:rPr lang="en" sz="900" b="1">
                <a:solidFill>
                  <a:schemeClr val="dk1"/>
                </a:solidFill>
                <a:highlight>
                  <a:srgbClr val="FFFFFF"/>
                </a:highlight>
              </a:rPr>
              <a:t>Renault</a:t>
            </a:r>
            <a:r>
              <a:rPr lang="en" sz="900">
                <a:solidFill>
                  <a:schemeClr val="dk1"/>
                </a:solidFill>
                <a:highlight>
                  <a:srgbClr val="FFFFFF"/>
                </a:highlight>
              </a:rPr>
              <a:t> &amp; </a:t>
            </a:r>
            <a:r>
              <a:rPr lang="en" sz="900" b="1">
                <a:solidFill>
                  <a:schemeClr val="dk1"/>
                </a:solidFill>
                <a:highlight>
                  <a:srgbClr val="FFFFFF"/>
                </a:highlight>
              </a:rPr>
              <a:t>Mercury</a:t>
            </a:r>
            <a:r>
              <a:rPr lang="en" sz="900">
                <a:solidFill>
                  <a:schemeClr val="dk1"/>
                </a:solidFill>
                <a:highlight>
                  <a:srgbClr val="FFFFFF"/>
                </a:highlight>
              </a:rPr>
              <a:t> are having only one to two data points.</a:t>
            </a:r>
            <a:endParaRPr sz="900">
              <a:solidFill>
                <a:schemeClr val="dk1"/>
              </a:solidFill>
              <a:highlight>
                <a:srgbClr val="FFFFFF"/>
              </a:highlight>
            </a:endParaRPr>
          </a:p>
          <a:p>
            <a:pPr marL="457200" lvl="0" indent="-285750" algn="l" rtl="0">
              <a:lnSpc>
                <a:spcPct val="115000"/>
              </a:lnSpc>
              <a:spcBef>
                <a:spcPts val="0"/>
              </a:spcBef>
              <a:spcAft>
                <a:spcPts val="0"/>
              </a:spcAft>
              <a:buClr>
                <a:schemeClr val="dk1"/>
              </a:buClr>
              <a:buSzPts val="900"/>
              <a:buAutoNum type="arabicPeriod"/>
            </a:pPr>
            <a:r>
              <a:rPr lang="en" sz="900">
                <a:solidFill>
                  <a:schemeClr val="dk1"/>
                </a:solidFill>
                <a:highlight>
                  <a:srgbClr val="FFFFFF"/>
                </a:highlight>
              </a:rPr>
              <a:t>So we can't make any inference related to lowest price range car companies.</a:t>
            </a:r>
            <a:endParaRPr sz="900">
              <a:solidFill>
                <a:schemeClr val="dk1"/>
              </a:solidFill>
              <a:highlight>
                <a:srgbClr val="FFFFFF"/>
              </a:highlight>
            </a:endParaRPr>
          </a:p>
          <a:p>
            <a:pPr marL="0" lvl="0" indent="0" algn="l" rtl="0">
              <a:lnSpc>
                <a:spcPct val="115000"/>
              </a:lnSpc>
              <a:spcBef>
                <a:spcPts val="1100"/>
              </a:spcBef>
              <a:spcAft>
                <a:spcPts val="0"/>
              </a:spcAft>
              <a:buNone/>
            </a:pPr>
            <a:r>
              <a:rPr lang="en" sz="900" b="1">
                <a:solidFill>
                  <a:schemeClr val="dk1"/>
                </a:solidFill>
                <a:highlight>
                  <a:srgbClr val="FFFFFF"/>
                </a:highlight>
              </a:rPr>
              <a:t>Note: </a:t>
            </a:r>
            <a:r>
              <a:rPr lang="en" sz="900">
                <a:solidFill>
                  <a:schemeClr val="dk1"/>
                </a:solidFill>
                <a:highlight>
                  <a:srgbClr val="FFFFFF"/>
                </a:highlight>
              </a:rPr>
              <a:t>Since there are too many categories in car company feature. So we can derive a new feature </a:t>
            </a:r>
            <a:r>
              <a:rPr lang="en" sz="900" b="1">
                <a:solidFill>
                  <a:schemeClr val="dk1"/>
                </a:solidFill>
                <a:highlight>
                  <a:srgbClr val="FFFFFF"/>
                </a:highlight>
              </a:rPr>
              <a:t>Company Price Range</a:t>
            </a:r>
            <a:r>
              <a:rPr lang="en" sz="900">
                <a:solidFill>
                  <a:schemeClr val="dk1"/>
                </a:solidFill>
                <a:highlight>
                  <a:srgbClr val="FFFFFF"/>
                </a:highlight>
              </a:rPr>
              <a:t> which will show the price range as </a:t>
            </a:r>
            <a:r>
              <a:rPr lang="en" sz="900" b="1">
                <a:solidFill>
                  <a:schemeClr val="dk1"/>
                </a:solidFill>
                <a:highlight>
                  <a:srgbClr val="FFFFFF"/>
                </a:highlight>
              </a:rPr>
              <a:t>Low Range, Medium Range, High Range</a:t>
            </a:r>
            <a:r>
              <a:rPr lang="en" sz="900">
                <a:solidFill>
                  <a:schemeClr val="dk1"/>
                </a:solidFill>
                <a:highlight>
                  <a:srgbClr val="FFFFFF"/>
                </a:highlight>
              </a:rPr>
              <a:t>.</a:t>
            </a:r>
            <a:endParaRPr sz="9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4633600" y="156750"/>
            <a:ext cx="3589800" cy="7284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Visualizing Car Fuel Type Feature</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184" name="Google Shape;184;p31"/>
          <p:cNvSpPr txBox="1"/>
          <p:nvPr/>
        </p:nvSpPr>
        <p:spPr>
          <a:xfrm>
            <a:off x="2027025" y="3476950"/>
            <a:ext cx="6293400" cy="114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50" b="1">
                <a:solidFill>
                  <a:schemeClr val="dk1"/>
                </a:solidFill>
                <a:highlight>
                  <a:srgbClr val="FFFFFF"/>
                </a:highlight>
              </a:rPr>
              <a:t>Insights</a:t>
            </a:r>
            <a:endParaRPr sz="950" b="1">
              <a:solidFill>
                <a:schemeClr val="dk1"/>
              </a:solidFill>
              <a:highlight>
                <a:srgbClr val="FFFFFF"/>
              </a:highlight>
            </a:endParaRPr>
          </a:p>
          <a:p>
            <a:pPr marL="457200" lvl="0" indent="-288925" algn="l" rtl="0">
              <a:lnSpc>
                <a:spcPct val="115000"/>
              </a:lnSpc>
              <a:spcBef>
                <a:spcPts val="1100"/>
              </a:spcBef>
              <a:spcAft>
                <a:spcPts val="0"/>
              </a:spcAft>
              <a:buClr>
                <a:schemeClr val="dk1"/>
              </a:buClr>
              <a:buSzPts val="950"/>
              <a:buAutoNum type="arabicPeriod"/>
            </a:pPr>
            <a:r>
              <a:rPr lang="en" sz="950" b="1">
                <a:solidFill>
                  <a:schemeClr val="dk1"/>
                </a:solidFill>
                <a:highlight>
                  <a:srgbClr val="FFFFFF"/>
                </a:highlight>
              </a:rPr>
              <a:t>Cars having gas fuel system</a:t>
            </a:r>
            <a:r>
              <a:rPr lang="en" sz="950">
                <a:solidFill>
                  <a:schemeClr val="dk1"/>
                </a:solidFill>
                <a:highlight>
                  <a:srgbClr val="FFFFFF"/>
                </a:highlight>
              </a:rPr>
              <a:t> is mostly sold.</a:t>
            </a:r>
            <a:endParaRPr sz="950">
              <a:solidFill>
                <a:schemeClr val="dk1"/>
              </a:solidFill>
              <a:highlight>
                <a:srgbClr val="FFFFFF"/>
              </a:highlight>
            </a:endParaRPr>
          </a:p>
          <a:p>
            <a:pPr marL="457200" lvl="0" indent="-288925" algn="l" rtl="0">
              <a:lnSpc>
                <a:spcPct val="115000"/>
              </a:lnSpc>
              <a:spcBef>
                <a:spcPts val="0"/>
              </a:spcBef>
              <a:spcAft>
                <a:spcPts val="0"/>
              </a:spcAft>
              <a:buClr>
                <a:schemeClr val="dk1"/>
              </a:buClr>
              <a:buSzPts val="950"/>
              <a:buAutoNum type="arabicPeriod"/>
            </a:pPr>
            <a:r>
              <a:rPr lang="en" sz="950">
                <a:solidFill>
                  <a:schemeClr val="dk1"/>
                </a:solidFill>
                <a:highlight>
                  <a:srgbClr val="FFFFFF"/>
                </a:highlight>
              </a:rPr>
              <a:t>From the second plot we can infer that </a:t>
            </a:r>
            <a:r>
              <a:rPr lang="en" sz="950" b="1">
                <a:solidFill>
                  <a:schemeClr val="dk1"/>
                </a:solidFill>
                <a:highlight>
                  <a:srgbClr val="FFFFFF"/>
                </a:highlight>
              </a:rPr>
              <a:t>Gas Fuel System cars</a:t>
            </a:r>
            <a:r>
              <a:rPr lang="en" sz="950">
                <a:solidFill>
                  <a:schemeClr val="dk1"/>
                </a:solidFill>
                <a:highlight>
                  <a:srgbClr val="FFFFFF"/>
                </a:highlight>
              </a:rPr>
              <a:t> are available within every </a:t>
            </a:r>
            <a:r>
              <a:rPr lang="en" sz="950" b="1">
                <a:solidFill>
                  <a:schemeClr val="dk1"/>
                </a:solidFill>
                <a:highlight>
                  <a:srgbClr val="FFFFFF"/>
                </a:highlight>
              </a:rPr>
              <a:t>price range</a:t>
            </a:r>
            <a:r>
              <a:rPr lang="en" sz="950">
                <a:solidFill>
                  <a:schemeClr val="dk1"/>
                </a:solidFill>
                <a:highlight>
                  <a:srgbClr val="FFFFFF"/>
                </a:highlight>
              </a:rPr>
              <a:t>.</a:t>
            </a:r>
            <a:endParaRPr sz="950">
              <a:solidFill>
                <a:schemeClr val="dk1"/>
              </a:solidFill>
              <a:highlight>
                <a:srgbClr val="FFFFFF"/>
              </a:highlight>
            </a:endParaRPr>
          </a:p>
          <a:p>
            <a:pPr marL="457200" lvl="0" indent="-288925" algn="l" rtl="0">
              <a:lnSpc>
                <a:spcPct val="115000"/>
              </a:lnSpc>
              <a:spcBef>
                <a:spcPts val="0"/>
              </a:spcBef>
              <a:spcAft>
                <a:spcPts val="0"/>
              </a:spcAft>
              <a:buClr>
                <a:schemeClr val="dk1"/>
              </a:buClr>
              <a:buSzPts val="950"/>
              <a:buAutoNum type="arabicPeriod"/>
            </a:pPr>
            <a:r>
              <a:rPr lang="en" sz="950">
                <a:solidFill>
                  <a:schemeClr val="dk1"/>
                </a:solidFill>
                <a:highlight>
                  <a:srgbClr val="FFFFFF"/>
                </a:highlight>
              </a:rPr>
              <a:t>From the third plot we can make an see that the </a:t>
            </a:r>
            <a:r>
              <a:rPr lang="en" sz="950" b="1">
                <a:solidFill>
                  <a:schemeClr val="dk1"/>
                </a:solidFill>
                <a:highlight>
                  <a:srgbClr val="FFFFFF"/>
                </a:highlight>
              </a:rPr>
              <a:t>Average price of gas fuel type cars are less than diesel fuel type cars</a:t>
            </a:r>
            <a:r>
              <a:rPr lang="en" sz="950">
                <a:solidFill>
                  <a:schemeClr val="dk1"/>
                </a:solidFill>
                <a:highlight>
                  <a:srgbClr val="FFFFFF"/>
                </a:highlight>
              </a:rPr>
              <a:t>.</a:t>
            </a:r>
            <a:endParaRPr sz="800" b="1">
              <a:solidFill>
                <a:schemeClr val="dk1"/>
              </a:solidFill>
              <a:highlight>
                <a:srgbClr val="FFFFFF"/>
              </a:highlight>
            </a:endParaRPr>
          </a:p>
        </p:txBody>
      </p:sp>
      <p:pic>
        <p:nvPicPr>
          <p:cNvPr id="185" name="Google Shape;185;p31"/>
          <p:cNvPicPr preferRelativeResize="0"/>
          <p:nvPr/>
        </p:nvPicPr>
        <p:blipFill>
          <a:blip r:embed="rId3">
            <a:alphaModFix/>
          </a:blip>
          <a:stretch>
            <a:fillRect/>
          </a:stretch>
        </p:blipFill>
        <p:spPr>
          <a:xfrm>
            <a:off x="2312274" y="837638"/>
            <a:ext cx="6293402" cy="24869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633600" y="156750"/>
            <a:ext cx="3589800" cy="10647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Visualizing Aspiration Feature</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191" name="Google Shape;191;p32"/>
          <p:cNvSpPr txBox="1"/>
          <p:nvPr/>
        </p:nvSpPr>
        <p:spPr>
          <a:xfrm>
            <a:off x="2027025" y="3476950"/>
            <a:ext cx="6293400" cy="16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b="1">
                <a:solidFill>
                  <a:schemeClr val="dk1"/>
                </a:solidFill>
                <a:highlight>
                  <a:srgbClr val="FFFFFF"/>
                </a:highlight>
              </a:rPr>
              <a:t>Observation</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AutoNum type="arabicPeriod"/>
            </a:pPr>
            <a:r>
              <a:rPr lang="en" sz="1050" b="1">
                <a:solidFill>
                  <a:schemeClr val="dk1"/>
                </a:solidFill>
                <a:highlight>
                  <a:srgbClr val="FFFFFF"/>
                </a:highlight>
              </a:rPr>
              <a:t>STD (Standard)</a:t>
            </a:r>
            <a:r>
              <a:rPr lang="en" sz="1050">
                <a:solidFill>
                  <a:schemeClr val="dk1"/>
                </a:solidFill>
                <a:highlight>
                  <a:srgbClr val="FFFFFF"/>
                </a:highlight>
              </a:rPr>
              <a:t> cars are highly sold as compared to </a:t>
            </a:r>
            <a:r>
              <a:rPr lang="en" sz="1050" b="1">
                <a:solidFill>
                  <a:schemeClr val="dk1"/>
                </a:solidFill>
                <a:highlight>
                  <a:srgbClr val="FFFFFF"/>
                </a:highlight>
              </a:rPr>
              <a:t>Turbo</a:t>
            </a:r>
            <a:r>
              <a:rPr lang="en" sz="1050">
                <a:solidFill>
                  <a:schemeClr val="dk1"/>
                </a:solidFill>
                <a:highlight>
                  <a:srgbClr val="FFFFFF"/>
                </a:highlight>
              </a:rPr>
              <a: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As aspirations are higher </a:t>
            </a:r>
            <a:r>
              <a:rPr lang="en" sz="1050" b="1">
                <a:solidFill>
                  <a:schemeClr val="dk1"/>
                </a:solidFill>
                <a:highlight>
                  <a:srgbClr val="FFFFFF"/>
                </a:highlight>
              </a:rPr>
              <a:t>Turbo, </a:t>
            </a:r>
            <a:r>
              <a:rPr lang="en" sz="1050">
                <a:solidFill>
                  <a:schemeClr val="dk1"/>
                </a:solidFill>
                <a:highlight>
                  <a:srgbClr val="FFFFFF"/>
                </a:highlight>
              </a:rPr>
              <a:t>they are priced higher in range as compared to </a:t>
            </a:r>
            <a:r>
              <a:rPr lang="en" sz="1050" b="1">
                <a:solidFill>
                  <a:schemeClr val="dk1"/>
                </a:solidFill>
                <a:highlight>
                  <a:srgbClr val="FFFFFF"/>
                </a:highlight>
              </a:rPr>
              <a:t>STD.</a:t>
            </a:r>
            <a:endParaRPr sz="1050">
              <a:solidFill>
                <a:schemeClr val="dk1"/>
              </a:solidFill>
              <a:highlight>
                <a:srgbClr val="FFFFFF"/>
              </a:highlight>
            </a:endParaRPr>
          </a:p>
          <a:p>
            <a:pPr marL="0" lvl="0" indent="0" algn="l" rtl="0">
              <a:lnSpc>
                <a:spcPct val="115000"/>
              </a:lnSpc>
              <a:spcBef>
                <a:spcPts val="1100"/>
              </a:spcBef>
              <a:spcAft>
                <a:spcPts val="0"/>
              </a:spcAft>
              <a:buNone/>
            </a:pPr>
            <a:r>
              <a:rPr lang="en" sz="1050" b="1">
                <a:solidFill>
                  <a:schemeClr val="dk1"/>
                </a:solidFill>
                <a:highlight>
                  <a:srgbClr val="FFFFFF"/>
                </a:highlight>
              </a:rPr>
              <a:t>Insights</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Outliers present in </a:t>
            </a:r>
            <a:r>
              <a:rPr lang="en" sz="1050" b="1">
                <a:solidFill>
                  <a:schemeClr val="dk1"/>
                </a:solidFill>
                <a:highlight>
                  <a:srgbClr val="FFFFFF"/>
                </a:highlight>
              </a:rPr>
              <a:t>STD</a:t>
            </a:r>
            <a:r>
              <a:rPr lang="en" sz="1050">
                <a:solidFill>
                  <a:schemeClr val="dk1"/>
                </a:solidFill>
                <a:highlight>
                  <a:srgbClr val="FFFFFF"/>
                </a:highlight>
              </a:rPr>
              <a:t> Aspiration states that some of the cars having </a:t>
            </a:r>
            <a:r>
              <a:rPr lang="en" sz="1050" b="1">
                <a:solidFill>
                  <a:schemeClr val="dk1"/>
                </a:solidFill>
                <a:highlight>
                  <a:srgbClr val="FFFFFF"/>
                </a:highlight>
              </a:rPr>
              <a:t>STD</a:t>
            </a:r>
            <a:r>
              <a:rPr lang="en" sz="1050">
                <a:solidFill>
                  <a:schemeClr val="dk1"/>
                </a:solidFill>
                <a:highlight>
                  <a:srgbClr val="FFFFFF"/>
                </a:highlight>
              </a:rPr>
              <a:t> aspiration are expensive too.</a:t>
            </a:r>
            <a:endParaRPr sz="950" b="1">
              <a:solidFill>
                <a:schemeClr val="dk1"/>
              </a:solidFill>
              <a:highlight>
                <a:srgbClr val="FFFFFF"/>
              </a:highlight>
            </a:endParaRPr>
          </a:p>
        </p:txBody>
      </p:sp>
      <p:pic>
        <p:nvPicPr>
          <p:cNvPr id="192" name="Google Shape;192;p32"/>
          <p:cNvPicPr preferRelativeResize="0"/>
          <p:nvPr/>
        </p:nvPicPr>
        <p:blipFill>
          <a:blip r:embed="rId3">
            <a:alphaModFix/>
          </a:blip>
          <a:stretch>
            <a:fillRect/>
          </a:stretch>
        </p:blipFill>
        <p:spPr>
          <a:xfrm>
            <a:off x="2745402" y="801600"/>
            <a:ext cx="5712799" cy="225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title"/>
          </p:nvPr>
        </p:nvSpPr>
        <p:spPr>
          <a:xfrm>
            <a:off x="4633600" y="80550"/>
            <a:ext cx="4173300" cy="9363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Visualizing "EngineSize","Boreratio" &amp; "Stroke" Features</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198" name="Google Shape;198;p33"/>
          <p:cNvSpPr txBox="1"/>
          <p:nvPr/>
        </p:nvSpPr>
        <p:spPr>
          <a:xfrm>
            <a:off x="2027025" y="3476950"/>
            <a:ext cx="6293400" cy="141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b="1">
                <a:solidFill>
                  <a:schemeClr val="dk1"/>
                </a:solidFill>
                <a:highlight>
                  <a:srgbClr val="FFFFFF"/>
                </a:highlight>
              </a:rPr>
              <a:t>Insights</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AutoNum type="arabicPeriod"/>
            </a:pPr>
            <a:r>
              <a:rPr lang="en" sz="1050" b="1">
                <a:solidFill>
                  <a:schemeClr val="dk1"/>
                </a:solidFill>
                <a:highlight>
                  <a:srgbClr val="FFFFFF"/>
                </a:highlight>
              </a:rPr>
              <a:t>Engine Size</a:t>
            </a:r>
            <a:r>
              <a:rPr lang="en" sz="1050">
                <a:solidFill>
                  <a:schemeClr val="dk1"/>
                </a:solidFill>
                <a:highlight>
                  <a:srgbClr val="FFFFFF"/>
                </a:highlight>
              </a:rPr>
              <a:t> is highly correlated with </a:t>
            </a:r>
            <a:r>
              <a:rPr lang="en" sz="1050" b="1">
                <a:solidFill>
                  <a:schemeClr val="dk1"/>
                </a:solidFill>
                <a:highlight>
                  <a:srgbClr val="FFFFFF"/>
                </a:highlight>
              </a:rPr>
              <a:t>price</a:t>
            </a:r>
            <a:r>
              <a:rPr lang="en" sz="1050">
                <a:solidFill>
                  <a:schemeClr val="dk1"/>
                </a:solidFill>
                <a:highlight>
                  <a:srgbClr val="FFFFFF"/>
                </a:highlight>
              </a:rPr>
              <a:t> feature. </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b="1">
                <a:solidFill>
                  <a:schemeClr val="dk1"/>
                </a:solidFill>
                <a:highlight>
                  <a:srgbClr val="FFFFFF"/>
                </a:highlight>
              </a:rPr>
              <a:t>Bore Ratio vs Price</a:t>
            </a:r>
            <a:r>
              <a:rPr lang="en" sz="1050">
                <a:solidFill>
                  <a:schemeClr val="dk1"/>
                </a:solidFill>
                <a:highlight>
                  <a:srgbClr val="FFFFFF"/>
                </a:highlight>
              </a:rPr>
              <a:t> we can observe that the feature is not highly correlated but still there's a correlation between the features. </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From </a:t>
            </a:r>
            <a:r>
              <a:rPr lang="en" sz="1050" b="1">
                <a:solidFill>
                  <a:schemeClr val="dk1"/>
                </a:solidFill>
                <a:highlight>
                  <a:srgbClr val="FFFFFF"/>
                </a:highlight>
              </a:rPr>
              <a:t>Stroke vs Price</a:t>
            </a:r>
            <a:r>
              <a:rPr lang="en" sz="1050">
                <a:solidFill>
                  <a:schemeClr val="dk1"/>
                </a:solidFill>
                <a:highlight>
                  <a:srgbClr val="FFFFFF"/>
                </a:highlight>
              </a:rPr>
              <a:t> we can't make any inference as the data-points are too scattered.</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Since </a:t>
            </a:r>
            <a:r>
              <a:rPr lang="en" sz="1050" b="1">
                <a:solidFill>
                  <a:schemeClr val="dk1"/>
                </a:solidFill>
                <a:highlight>
                  <a:srgbClr val="FFFFFF"/>
                </a:highlight>
              </a:rPr>
              <a:t>Stroke</a:t>
            </a:r>
            <a:r>
              <a:rPr lang="en" sz="1050">
                <a:solidFill>
                  <a:schemeClr val="dk1"/>
                </a:solidFill>
                <a:highlight>
                  <a:srgbClr val="FFFFFF"/>
                </a:highlight>
              </a:rPr>
              <a:t> is not affecting </a:t>
            </a:r>
            <a:r>
              <a:rPr lang="en" sz="1050" b="1">
                <a:solidFill>
                  <a:schemeClr val="dk1"/>
                </a:solidFill>
                <a:highlight>
                  <a:srgbClr val="FFFFFF"/>
                </a:highlight>
              </a:rPr>
              <a:t>Price</a:t>
            </a:r>
            <a:r>
              <a:rPr lang="en" sz="1050">
                <a:solidFill>
                  <a:schemeClr val="dk1"/>
                </a:solidFill>
                <a:highlight>
                  <a:srgbClr val="FFFFFF"/>
                </a:highlight>
              </a:rPr>
              <a:t> that much. We can drop this feature.</a:t>
            </a:r>
            <a:endParaRPr sz="1050" b="1">
              <a:solidFill>
                <a:schemeClr val="dk1"/>
              </a:solidFill>
              <a:highlight>
                <a:srgbClr val="FFFFFF"/>
              </a:highlight>
            </a:endParaRPr>
          </a:p>
        </p:txBody>
      </p:sp>
      <p:pic>
        <p:nvPicPr>
          <p:cNvPr id="199" name="Google Shape;199;p33"/>
          <p:cNvPicPr preferRelativeResize="0"/>
          <p:nvPr/>
        </p:nvPicPr>
        <p:blipFill>
          <a:blip r:embed="rId3">
            <a:alphaModFix/>
          </a:blip>
          <a:stretch>
            <a:fillRect/>
          </a:stretch>
        </p:blipFill>
        <p:spPr>
          <a:xfrm>
            <a:off x="2254025" y="1016850"/>
            <a:ext cx="6398125" cy="251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4633600" y="80550"/>
            <a:ext cx="4173300" cy="12723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Visualizing "Compression Ratio","Horsepower" &amp; "Peak Rpm" Features.</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205" name="Google Shape;205;p34"/>
          <p:cNvSpPr txBox="1"/>
          <p:nvPr/>
        </p:nvSpPr>
        <p:spPr>
          <a:xfrm>
            <a:off x="2027025" y="3476950"/>
            <a:ext cx="6293400" cy="141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b="1">
                <a:solidFill>
                  <a:schemeClr val="dk1"/>
                </a:solidFill>
                <a:highlight>
                  <a:srgbClr val="FFFFFF"/>
                </a:highlight>
              </a:rPr>
              <a:t>Insights</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AutoNum type="arabicPeriod"/>
            </a:pPr>
            <a:r>
              <a:rPr lang="en" sz="1050" b="1">
                <a:solidFill>
                  <a:schemeClr val="dk1"/>
                </a:solidFill>
                <a:highlight>
                  <a:srgbClr val="FFFFFF"/>
                </a:highlight>
              </a:rPr>
              <a:t>Horsepower</a:t>
            </a:r>
            <a:r>
              <a:rPr lang="en" sz="1050">
                <a:solidFill>
                  <a:schemeClr val="dk1"/>
                </a:solidFill>
                <a:highlight>
                  <a:srgbClr val="FFFFFF"/>
                </a:highlight>
              </a:rPr>
              <a:t> is highly correlated with </a:t>
            </a:r>
            <a:r>
              <a:rPr lang="en" sz="1050" b="1">
                <a:solidFill>
                  <a:schemeClr val="dk1"/>
                </a:solidFill>
                <a:highlight>
                  <a:srgbClr val="FFFFFF"/>
                </a:highlight>
              </a:rPr>
              <a:t>Price</a:t>
            </a:r>
            <a:r>
              <a:rPr lang="en" sz="1050">
                <a:solidFill>
                  <a:schemeClr val="dk1"/>
                </a:solidFill>
                <a:highlight>
                  <a:srgbClr val="FFFFFF"/>
                </a:highlight>
              </a:rPr>
              <a:t>. So we can say with the change in </a:t>
            </a:r>
            <a:r>
              <a:rPr lang="en" sz="1050" b="1">
                <a:solidFill>
                  <a:schemeClr val="dk1"/>
                </a:solidFill>
                <a:highlight>
                  <a:srgbClr val="FFFFFF"/>
                </a:highlight>
              </a:rPr>
              <a:t>Horsepower</a:t>
            </a:r>
            <a:r>
              <a:rPr lang="en" sz="1050">
                <a:solidFill>
                  <a:schemeClr val="dk1"/>
                </a:solidFill>
                <a:highlight>
                  <a:srgbClr val="FFFFFF"/>
                </a:highlight>
              </a:rPr>
              <a:t> the </a:t>
            </a:r>
            <a:r>
              <a:rPr lang="en" sz="1050" b="1">
                <a:solidFill>
                  <a:schemeClr val="dk1"/>
                </a:solidFill>
                <a:highlight>
                  <a:srgbClr val="FFFFFF"/>
                </a:highlight>
              </a:rPr>
              <a:t>price</a:t>
            </a:r>
            <a:r>
              <a:rPr lang="en" sz="1050">
                <a:solidFill>
                  <a:schemeClr val="dk1"/>
                </a:solidFill>
                <a:highlight>
                  <a:srgbClr val="FFFFFF"/>
                </a:highlight>
              </a:rPr>
              <a:t> of cars also changes.</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b="1">
                <a:solidFill>
                  <a:schemeClr val="dk1"/>
                </a:solidFill>
                <a:highlight>
                  <a:srgbClr val="FFFFFF"/>
                </a:highlight>
              </a:rPr>
              <a:t>Compression Ratio vs Price</a:t>
            </a:r>
            <a:r>
              <a:rPr lang="en" sz="1050">
                <a:solidFill>
                  <a:schemeClr val="dk1"/>
                </a:solidFill>
                <a:highlight>
                  <a:srgbClr val="FFFFFF"/>
                </a:highlight>
              </a:rPr>
              <a:t> &amp; </a:t>
            </a:r>
            <a:r>
              <a:rPr lang="en" sz="1050" b="1">
                <a:solidFill>
                  <a:schemeClr val="dk1"/>
                </a:solidFill>
                <a:highlight>
                  <a:srgbClr val="FFFFFF"/>
                </a:highlight>
              </a:rPr>
              <a:t>Peak Rpm vs Price</a:t>
            </a:r>
            <a:r>
              <a:rPr lang="en" sz="1050">
                <a:solidFill>
                  <a:schemeClr val="dk1"/>
                </a:solidFill>
                <a:highlight>
                  <a:srgbClr val="FFFFFF"/>
                </a:highlight>
              </a:rPr>
              <a:t> we can't make any inference as the data-points are too scattered.</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b="1">
                <a:solidFill>
                  <a:schemeClr val="dk1"/>
                </a:solidFill>
                <a:highlight>
                  <a:srgbClr val="FFFFFF"/>
                </a:highlight>
              </a:rPr>
              <a:t>Compression Ratio &amp; Peak Rpm</a:t>
            </a:r>
            <a:r>
              <a:rPr lang="en" sz="1050">
                <a:solidFill>
                  <a:schemeClr val="dk1"/>
                </a:solidFill>
                <a:highlight>
                  <a:srgbClr val="FFFFFF"/>
                </a:highlight>
              </a:rPr>
              <a:t> is not affecting price. So we can drop this features.</a:t>
            </a:r>
            <a:endParaRPr sz="1050" b="1">
              <a:solidFill>
                <a:schemeClr val="dk1"/>
              </a:solidFill>
              <a:highlight>
                <a:srgbClr val="FFFFFF"/>
              </a:highlight>
            </a:endParaRPr>
          </a:p>
        </p:txBody>
      </p:sp>
      <p:pic>
        <p:nvPicPr>
          <p:cNvPr id="206" name="Google Shape;206;p34"/>
          <p:cNvPicPr preferRelativeResize="0"/>
          <p:nvPr/>
        </p:nvPicPr>
        <p:blipFill>
          <a:blip r:embed="rId3">
            <a:alphaModFix/>
          </a:blip>
          <a:stretch>
            <a:fillRect/>
          </a:stretch>
        </p:blipFill>
        <p:spPr>
          <a:xfrm>
            <a:off x="2260504" y="1073850"/>
            <a:ext cx="6197700" cy="24389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4633600" y="80550"/>
            <a:ext cx="4173300" cy="19446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Visualizing "City Mpg" &amp; "Highway Mpg" Features</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212" name="Google Shape;212;p35"/>
          <p:cNvSpPr txBox="1"/>
          <p:nvPr/>
        </p:nvSpPr>
        <p:spPr>
          <a:xfrm>
            <a:off x="2027025" y="3476950"/>
            <a:ext cx="6293400" cy="123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b="1">
                <a:solidFill>
                  <a:schemeClr val="dk1"/>
                </a:solidFill>
                <a:highlight>
                  <a:srgbClr val="FFFFFF"/>
                </a:highlight>
              </a:rPr>
              <a:t>Insights</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AutoNum type="arabicPeriod"/>
            </a:pPr>
            <a:r>
              <a:rPr lang="en" sz="1050" b="1">
                <a:solidFill>
                  <a:schemeClr val="dk1"/>
                </a:solidFill>
                <a:highlight>
                  <a:srgbClr val="FFFFFF"/>
                </a:highlight>
              </a:rPr>
              <a:t>City Mpg</a:t>
            </a:r>
            <a:r>
              <a:rPr lang="en" sz="1050">
                <a:solidFill>
                  <a:schemeClr val="dk1"/>
                </a:solidFill>
                <a:highlight>
                  <a:srgbClr val="FFFFFF"/>
                </a:highlight>
              </a:rPr>
              <a:t> &amp; </a:t>
            </a:r>
            <a:r>
              <a:rPr lang="en" sz="1050" b="1">
                <a:solidFill>
                  <a:schemeClr val="dk1"/>
                </a:solidFill>
                <a:highlight>
                  <a:srgbClr val="FFFFFF"/>
                </a:highlight>
              </a:rPr>
              <a:t>Highway Mpg</a:t>
            </a:r>
            <a:r>
              <a:rPr lang="en" sz="1050">
                <a:solidFill>
                  <a:schemeClr val="dk1"/>
                </a:solidFill>
                <a:highlight>
                  <a:srgbClr val="FFFFFF"/>
                </a:highlight>
              </a:rPr>
              <a:t> are having </a:t>
            </a:r>
            <a:r>
              <a:rPr lang="en" sz="1050" b="1">
                <a:solidFill>
                  <a:schemeClr val="dk1"/>
                </a:solidFill>
                <a:highlight>
                  <a:srgbClr val="FFFFFF"/>
                </a:highlight>
              </a:rPr>
              <a:t>strong correlation</a:t>
            </a:r>
            <a:r>
              <a:rPr lang="en" sz="1050">
                <a:solidFill>
                  <a:schemeClr val="dk1"/>
                </a:solidFill>
                <a:highlight>
                  <a:srgbClr val="FFFFFF"/>
                </a:highlight>
              </a:rPr>
              <a:t> with the </a:t>
            </a:r>
            <a:r>
              <a:rPr lang="en" sz="1050" b="1">
                <a:solidFill>
                  <a:schemeClr val="dk1"/>
                </a:solidFill>
                <a:highlight>
                  <a:srgbClr val="FFFFFF"/>
                </a:highlight>
              </a:rPr>
              <a:t>price</a:t>
            </a:r>
            <a:r>
              <a:rPr lang="en" sz="1050">
                <a:solidFill>
                  <a:schemeClr val="dk1"/>
                </a:solidFill>
                <a:highlight>
                  <a:srgbClr val="FFFFFF"/>
                </a:highlight>
              </a:rPr>
              <a: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With higher priced cars the city mpg and highway mpg is lower while with lower priced cars the city mpg and highway mpg is higher. </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So our both </a:t>
            </a:r>
            <a:r>
              <a:rPr lang="en" sz="1050" b="1">
                <a:solidFill>
                  <a:schemeClr val="dk1"/>
                </a:solidFill>
                <a:highlight>
                  <a:srgbClr val="FFFFFF"/>
                </a:highlight>
              </a:rPr>
              <a:t>City Mpg &amp; Highway Mpg</a:t>
            </a:r>
            <a:r>
              <a:rPr lang="en" sz="1050">
                <a:solidFill>
                  <a:schemeClr val="dk1"/>
                </a:solidFill>
                <a:highlight>
                  <a:srgbClr val="FFFFFF"/>
                </a:highlight>
              </a:rPr>
              <a:t> are useful features for price prediction.</a:t>
            </a:r>
            <a:endParaRPr sz="1050" b="1">
              <a:solidFill>
                <a:schemeClr val="dk1"/>
              </a:solidFill>
              <a:highlight>
                <a:srgbClr val="FFFFFF"/>
              </a:highlight>
            </a:endParaRPr>
          </a:p>
        </p:txBody>
      </p:sp>
      <p:pic>
        <p:nvPicPr>
          <p:cNvPr id="213" name="Google Shape;213;p35"/>
          <p:cNvPicPr preferRelativeResize="0"/>
          <p:nvPr/>
        </p:nvPicPr>
        <p:blipFill>
          <a:blip r:embed="rId3">
            <a:alphaModFix/>
          </a:blip>
          <a:stretch>
            <a:fillRect/>
          </a:stretch>
        </p:blipFill>
        <p:spPr>
          <a:xfrm>
            <a:off x="2284150" y="853025"/>
            <a:ext cx="6293399" cy="24724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5430025" y="135875"/>
            <a:ext cx="4173300" cy="392400"/>
          </a:xfrm>
          <a:prstGeom prst="rect">
            <a:avLst/>
          </a:prstGeom>
        </p:spPr>
        <p:txBody>
          <a:bodyPr spcFirstLastPara="1" wrap="square" lIns="91425" tIns="91425" rIns="91425" bIns="91425" anchor="ctr" anchorCtr="0">
            <a:spAutoFit/>
          </a:bodyPr>
          <a:lstStyle/>
          <a:p>
            <a:pPr marL="0" lvl="0" indent="0" algn="l" rtl="0">
              <a:spcBef>
                <a:spcPts val="1100"/>
              </a:spcBef>
              <a:spcAft>
                <a:spcPts val="0"/>
              </a:spcAft>
              <a:buNone/>
            </a:pPr>
            <a:r>
              <a:rPr lang="en" sz="1350" b="1">
                <a:highlight>
                  <a:srgbClr val="FFFFFF"/>
                </a:highlight>
                <a:latin typeface="Arial"/>
                <a:ea typeface="Arial"/>
                <a:cs typeface="Arial"/>
                <a:sym typeface="Arial"/>
              </a:rPr>
              <a:t>Visualising Numeric Variables</a:t>
            </a:r>
            <a:endParaRPr sz="1350" b="1">
              <a:highlight>
                <a:srgbClr val="FFFFFF"/>
              </a:highlight>
              <a:latin typeface="Arial"/>
              <a:ea typeface="Arial"/>
              <a:cs typeface="Arial"/>
              <a:sym typeface="Arial"/>
            </a:endParaRPr>
          </a:p>
        </p:txBody>
      </p:sp>
      <p:sp>
        <p:nvSpPr>
          <p:cNvPr id="219" name="Google Shape;219;p36"/>
          <p:cNvSpPr txBox="1"/>
          <p:nvPr/>
        </p:nvSpPr>
        <p:spPr>
          <a:xfrm>
            <a:off x="5333750" y="1353200"/>
            <a:ext cx="3539700" cy="1764300"/>
          </a:xfrm>
          <a:prstGeom prst="rect">
            <a:avLst/>
          </a:prstGeom>
          <a:noFill/>
          <a:ln>
            <a:noFill/>
          </a:ln>
        </p:spPr>
        <p:txBody>
          <a:bodyPr spcFirstLastPara="1" wrap="square" lIns="91425" tIns="91425" rIns="91425" bIns="91425" anchor="t" anchorCtr="0">
            <a:spAutoFit/>
          </a:bodyPr>
          <a:lstStyle/>
          <a:p>
            <a:pPr marL="190500" marR="190500" lvl="0" indent="0" algn="l" rtl="0">
              <a:spcBef>
                <a:spcPts val="1100"/>
              </a:spcBef>
              <a:spcAft>
                <a:spcPts val="0"/>
              </a:spcAft>
              <a:buNone/>
            </a:pPr>
            <a:r>
              <a:rPr lang="en" sz="1050" b="1">
                <a:solidFill>
                  <a:schemeClr val="dk1"/>
                </a:solidFill>
                <a:highlight>
                  <a:srgbClr val="FFFFFF"/>
                </a:highlight>
              </a:rPr>
              <a:t>Insights:</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Char char="●"/>
            </a:pPr>
            <a:r>
              <a:rPr lang="en" sz="1050" b="1">
                <a:solidFill>
                  <a:schemeClr val="dk1"/>
                </a:solidFill>
                <a:highlight>
                  <a:srgbClr val="FFFFFF"/>
                </a:highlight>
              </a:rPr>
              <a:t>car width, carlength, curb weight, enginesize, horsepower </a:t>
            </a:r>
            <a:r>
              <a:rPr lang="en" sz="1050">
                <a:solidFill>
                  <a:schemeClr val="dk1"/>
                </a:solidFill>
                <a:highlight>
                  <a:srgbClr val="FFFFFF"/>
                </a:highlight>
              </a:rPr>
              <a:t>seems to have a positive correlation with </a:t>
            </a:r>
            <a:r>
              <a:rPr lang="en" sz="1050" b="1">
                <a:solidFill>
                  <a:schemeClr val="dk1"/>
                </a:solidFill>
                <a:highlight>
                  <a:srgbClr val="FFFFFF"/>
                </a:highlight>
              </a:rPr>
              <a:t>price</a:t>
            </a:r>
            <a:r>
              <a:rPr lang="en" sz="1050">
                <a:solidFill>
                  <a:schemeClr val="dk1"/>
                </a:solidFill>
                <a:highlight>
                  <a:srgbClr val="FFFFFF"/>
                </a:highlight>
              </a:rPr>
              <a: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highlight>
                  <a:srgbClr val="FFFFFF"/>
                </a:highlight>
              </a:rPr>
              <a:t>carheight</a:t>
            </a:r>
            <a:r>
              <a:rPr lang="en" sz="1050">
                <a:solidFill>
                  <a:schemeClr val="dk1"/>
                </a:solidFill>
                <a:highlight>
                  <a:srgbClr val="FFFFFF"/>
                </a:highlight>
              </a:rPr>
              <a:t> doesn't show any significant trend with </a:t>
            </a:r>
            <a:r>
              <a:rPr lang="en" sz="1050" b="1">
                <a:solidFill>
                  <a:schemeClr val="dk1"/>
                </a:solidFill>
                <a:highlight>
                  <a:srgbClr val="FFFFFF"/>
                </a:highlight>
              </a:rPr>
              <a:t>price</a:t>
            </a:r>
            <a:r>
              <a:rPr lang="en" sz="1050">
                <a:solidFill>
                  <a:schemeClr val="dk1"/>
                </a:solidFill>
                <a:highlight>
                  <a:srgbClr val="FFFFFF"/>
                </a:highlight>
              </a:rPr>
              <a: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Char char="●"/>
            </a:pPr>
            <a:r>
              <a:rPr lang="en" sz="1050" b="1">
                <a:solidFill>
                  <a:schemeClr val="dk1"/>
                </a:solidFill>
                <a:highlight>
                  <a:srgbClr val="FFFFFF"/>
                </a:highlight>
              </a:rPr>
              <a:t>city mpg, highway mpg </a:t>
            </a:r>
            <a:r>
              <a:rPr lang="en" sz="1050">
                <a:solidFill>
                  <a:schemeClr val="dk1"/>
                </a:solidFill>
                <a:highlight>
                  <a:srgbClr val="FFFFFF"/>
                </a:highlight>
              </a:rPr>
              <a:t>- seem to have a significant correlation with price</a:t>
            </a:r>
            <a:endParaRPr sz="1050">
              <a:solidFill>
                <a:schemeClr val="dk1"/>
              </a:solidFill>
              <a:highlight>
                <a:srgbClr val="FFFFFF"/>
              </a:highlight>
            </a:endParaRPr>
          </a:p>
        </p:txBody>
      </p:sp>
      <p:pic>
        <p:nvPicPr>
          <p:cNvPr id="220" name="Google Shape;220;p36"/>
          <p:cNvPicPr preferRelativeResize="0"/>
          <p:nvPr/>
        </p:nvPicPr>
        <p:blipFill>
          <a:blip r:embed="rId3">
            <a:alphaModFix/>
          </a:blip>
          <a:stretch>
            <a:fillRect/>
          </a:stretch>
        </p:blipFill>
        <p:spPr>
          <a:xfrm>
            <a:off x="0" y="0"/>
            <a:ext cx="5143501"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4699975" y="27800"/>
            <a:ext cx="3589800" cy="9696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Clr>
                <a:schemeClr val="dk1"/>
              </a:buClr>
              <a:buSzPts val="1100"/>
              <a:buFont typeface="Arial"/>
              <a:buNone/>
            </a:pPr>
            <a:r>
              <a:rPr lang="en" sz="1350" b="1">
                <a:highlight>
                  <a:srgbClr val="FFFFFF"/>
                </a:highlight>
                <a:latin typeface="Arial"/>
                <a:ea typeface="Arial"/>
                <a:cs typeface="Arial"/>
                <a:sym typeface="Arial"/>
              </a:rPr>
              <a:t>List of all the useful Features using the EDA</a:t>
            </a:r>
            <a:endParaRPr sz="1350" b="1">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226" name="Google Shape;226;p37"/>
          <p:cNvSpPr txBox="1">
            <a:spLocks noGrp="1"/>
          </p:cNvSpPr>
          <p:nvPr>
            <p:ph type="subTitle" idx="1"/>
          </p:nvPr>
        </p:nvSpPr>
        <p:spPr>
          <a:xfrm>
            <a:off x="3350475" y="997400"/>
            <a:ext cx="3589800" cy="2474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50" b="1">
                <a:solidFill>
                  <a:schemeClr val="dk1"/>
                </a:solidFill>
                <a:highlight>
                  <a:srgbClr val="FFFFFF"/>
                </a:highlight>
                <a:latin typeface="Arial"/>
                <a:ea typeface="Arial"/>
                <a:cs typeface="Arial"/>
                <a:sym typeface="Arial"/>
              </a:rPr>
              <a:t>List of all the useful Categorical Features.</a:t>
            </a:r>
            <a:endParaRPr sz="1050" b="1">
              <a:solidFill>
                <a:schemeClr val="dk1"/>
              </a:solidFill>
              <a:highlight>
                <a:srgbClr val="FFFFFF"/>
              </a:highlight>
              <a:latin typeface="Arial"/>
              <a:ea typeface="Arial"/>
              <a:cs typeface="Arial"/>
              <a:sym typeface="Arial"/>
            </a:endParaRPr>
          </a:p>
          <a:p>
            <a:pPr marL="457200" lvl="0" indent="-295275" algn="l" rtl="0">
              <a:spcBef>
                <a:spcPts val="110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Company Name</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Fuel Type</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Aspiration</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Door Number</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Car Body</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Drive Wheel</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Engine Type</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Cylinder Number</a:t>
            </a:r>
            <a:endParaRPr sz="1050">
              <a:solidFill>
                <a:srgbClr val="188038"/>
              </a:solidFill>
              <a:highlight>
                <a:srgbClr val="EFF0F1"/>
              </a:highlight>
              <a:latin typeface="Roboto Mono"/>
              <a:ea typeface="Roboto Mono"/>
              <a:cs typeface="Roboto Mono"/>
              <a:sym typeface="Roboto Mono"/>
            </a:endParaRPr>
          </a:p>
          <a:p>
            <a:pPr marL="457200" lvl="0" indent="-295275" algn="l" rtl="0">
              <a:spcBef>
                <a:spcPts val="0"/>
              </a:spcBef>
              <a:spcAft>
                <a:spcPts val="0"/>
              </a:spcAft>
              <a:buClr>
                <a:schemeClr val="dk1"/>
              </a:buClr>
              <a:buSzPts val="1050"/>
              <a:buFont typeface="Arial"/>
              <a:buAutoNum type="arabicPeriod"/>
            </a:pPr>
            <a:r>
              <a:rPr lang="en" sz="1050">
                <a:solidFill>
                  <a:srgbClr val="188038"/>
                </a:solidFill>
                <a:highlight>
                  <a:srgbClr val="EFF0F1"/>
                </a:highlight>
                <a:latin typeface="Roboto Mono"/>
                <a:ea typeface="Roboto Mono"/>
                <a:cs typeface="Roboto Mono"/>
                <a:sym typeface="Roboto Mono"/>
              </a:rPr>
              <a:t>Fuel System</a:t>
            </a:r>
            <a:endParaRPr sz="1050">
              <a:solidFill>
                <a:srgbClr val="188038"/>
              </a:solidFill>
              <a:highlight>
                <a:srgbClr val="EFF0F1"/>
              </a:highlight>
              <a:latin typeface="Roboto Mono"/>
              <a:ea typeface="Roboto Mono"/>
              <a:cs typeface="Roboto Mono"/>
              <a:sym typeface="Roboto Mono"/>
            </a:endParaRPr>
          </a:p>
          <a:p>
            <a:pPr marL="0" lvl="0" indent="0" algn="l" rtl="0">
              <a:spcBef>
                <a:spcPts val="700"/>
              </a:spcBef>
              <a:spcAft>
                <a:spcPts val="1200"/>
              </a:spcAft>
              <a:buNone/>
            </a:pPr>
            <a:endParaRPr/>
          </a:p>
        </p:txBody>
      </p:sp>
      <p:sp>
        <p:nvSpPr>
          <p:cNvPr id="227" name="Google Shape;227;p37"/>
          <p:cNvSpPr txBox="1"/>
          <p:nvPr/>
        </p:nvSpPr>
        <p:spPr>
          <a:xfrm>
            <a:off x="5663400" y="2674900"/>
            <a:ext cx="3000000" cy="234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en" sz="1050" b="1">
                <a:solidFill>
                  <a:schemeClr val="dk1"/>
                </a:solidFill>
                <a:highlight>
                  <a:srgbClr val="FFFFFF"/>
                </a:highlight>
              </a:rPr>
              <a:t>List of all the useful Numerical Features.</a:t>
            </a:r>
            <a:endParaRPr sz="1050" b="1">
              <a:solidFill>
                <a:schemeClr val="dk1"/>
              </a:solidFill>
              <a:highlight>
                <a:srgbClr val="FFFFFF"/>
              </a:highlight>
            </a:endParaRPr>
          </a:p>
          <a:p>
            <a:pPr marL="457200" lvl="0" indent="-295275" algn="l" rtl="0">
              <a:lnSpc>
                <a:spcPct val="115000"/>
              </a:lnSpc>
              <a:spcBef>
                <a:spcPts val="110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Wheelbase</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Carlength</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Car Width</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Curb Weight</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Enginesize</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Boreratio</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Horsepower</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city mpg</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Highway Mpg</a:t>
            </a:r>
            <a:endParaRPr sz="1050">
              <a:solidFill>
                <a:srgbClr val="188038"/>
              </a:solidFill>
              <a:highlight>
                <a:srgbClr val="EFF0F1"/>
              </a:highlight>
              <a:latin typeface="Roboto Mono"/>
              <a:ea typeface="Roboto Mono"/>
              <a:cs typeface="Roboto Mono"/>
              <a:sym typeface="Roboto Mono"/>
            </a:endParaRPr>
          </a:p>
          <a:p>
            <a:pPr marL="457200" lvl="0" indent="-295275" algn="l" rtl="0">
              <a:lnSpc>
                <a:spcPct val="115000"/>
              </a:lnSpc>
              <a:spcBef>
                <a:spcPts val="0"/>
              </a:spcBef>
              <a:spcAft>
                <a:spcPts val="0"/>
              </a:spcAft>
              <a:buClr>
                <a:schemeClr val="dk1"/>
              </a:buClr>
              <a:buSzPts val="1050"/>
              <a:buAutoNum type="arabicPeriod"/>
            </a:pPr>
            <a:r>
              <a:rPr lang="en" sz="1050">
                <a:solidFill>
                  <a:srgbClr val="188038"/>
                </a:solidFill>
                <a:highlight>
                  <a:srgbClr val="EFF0F1"/>
                </a:highlight>
                <a:latin typeface="Roboto Mono"/>
                <a:ea typeface="Roboto Mono"/>
                <a:cs typeface="Roboto Mono"/>
                <a:sym typeface="Roboto Mono"/>
              </a:rPr>
              <a:t>Price</a:t>
            </a:r>
            <a:endParaRPr sz="1050">
              <a:solidFill>
                <a:srgbClr val="188038"/>
              </a:solidFill>
              <a:highlight>
                <a:srgbClr val="EFF0F1"/>
              </a:highlight>
              <a:latin typeface="Roboto Mono"/>
              <a:ea typeface="Roboto Mono"/>
              <a:cs typeface="Roboto Mono"/>
              <a:sym typeface="Roboto Mono"/>
            </a:endParaRPr>
          </a:p>
        </p:txBody>
      </p:sp>
      <p:pic>
        <p:nvPicPr>
          <p:cNvPr id="228" name="Google Shape;228;p37"/>
          <p:cNvPicPr preferRelativeResize="0"/>
          <p:nvPr/>
        </p:nvPicPr>
        <p:blipFill>
          <a:blip r:embed="rId3">
            <a:alphaModFix/>
          </a:blip>
          <a:stretch>
            <a:fillRect/>
          </a:stretch>
        </p:blipFill>
        <p:spPr>
          <a:xfrm rot="-2494740">
            <a:off x="1802752" y="3218395"/>
            <a:ext cx="2491598" cy="17415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1835125" y="1441075"/>
            <a:ext cx="3589800" cy="7620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Data Engineering</a:t>
            </a:r>
            <a:endParaRPr sz="1350" b="1">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234" name="Google Shape;234;p38"/>
          <p:cNvSpPr txBox="1">
            <a:spLocks noGrp="1"/>
          </p:cNvSpPr>
          <p:nvPr>
            <p:ph type="subTitle" idx="1"/>
          </p:nvPr>
        </p:nvSpPr>
        <p:spPr>
          <a:xfrm>
            <a:off x="1129400" y="2203075"/>
            <a:ext cx="3589800" cy="22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1050" b="1">
                <a:solidFill>
                  <a:schemeClr val="dk1"/>
                </a:solidFill>
                <a:highlight>
                  <a:srgbClr val="FFFFFF"/>
                </a:highlight>
                <a:latin typeface="Arial"/>
                <a:ea typeface="Arial"/>
                <a:cs typeface="Arial"/>
                <a:sym typeface="Arial"/>
              </a:rPr>
              <a:t>Dummy Variables</a:t>
            </a:r>
            <a:endParaRPr sz="1050" b="1">
              <a:solidFill>
                <a:schemeClr val="dk1"/>
              </a:solidFill>
              <a:highlight>
                <a:srgbClr val="FFFFFF"/>
              </a:highlight>
              <a:latin typeface="Arial"/>
              <a:ea typeface="Arial"/>
              <a:cs typeface="Arial"/>
              <a:sym typeface="Arial"/>
            </a:endParaRPr>
          </a:p>
          <a:p>
            <a:pPr marL="0" lvl="0" indent="0" algn="l" rtl="0">
              <a:spcBef>
                <a:spcPts val="1200"/>
              </a:spcBef>
              <a:spcAft>
                <a:spcPts val="0"/>
              </a:spcAft>
              <a:buNone/>
            </a:pPr>
            <a:r>
              <a:rPr lang="en" sz="1050" b="1">
                <a:solidFill>
                  <a:schemeClr val="dk1"/>
                </a:solidFill>
                <a:highlight>
                  <a:srgbClr val="FFFFFF"/>
                </a:highlight>
                <a:latin typeface="Arial"/>
                <a:ea typeface="Arial"/>
                <a:cs typeface="Arial"/>
                <a:sym typeface="Arial"/>
              </a:rPr>
              <a:t>Splitting data in Train and Test sets</a:t>
            </a:r>
            <a:endParaRPr sz="1050" b="1">
              <a:solidFill>
                <a:schemeClr val="dk1"/>
              </a:solidFill>
              <a:highlight>
                <a:srgbClr val="FFFFFF"/>
              </a:highlight>
              <a:latin typeface="Arial"/>
              <a:ea typeface="Arial"/>
              <a:cs typeface="Arial"/>
              <a:sym typeface="Arial"/>
            </a:endParaRPr>
          </a:p>
          <a:p>
            <a:pPr marL="0" lvl="0" indent="0" algn="l" rtl="0">
              <a:spcBef>
                <a:spcPts val="1200"/>
              </a:spcBef>
              <a:spcAft>
                <a:spcPts val="0"/>
              </a:spcAft>
              <a:buNone/>
            </a:pPr>
            <a:r>
              <a:rPr lang="en" sz="1050" b="1">
                <a:solidFill>
                  <a:schemeClr val="dk1"/>
                </a:solidFill>
                <a:highlight>
                  <a:srgbClr val="FFFFFF"/>
                </a:highlight>
                <a:latin typeface="Arial"/>
                <a:ea typeface="Arial"/>
                <a:cs typeface="Arial"/>
                <a:sym typeface="Arial"/>
              </a:rPr>
              <a:t>Rescaling features using </a:t>
            </a:r>
            <a:endParaRPr sz="1050" b="1">
              <a:solidFill>
                <a:schemeClr val="dk1"/>
              </a:solidFill>
              <a:highlight>
                <a:srgbClr val="FFFFFF"/>
              </a:highlight>
              <a:latin typeface="Arial"/>
              <a:ea typeface="Arial"/>
              <a:cs typeface="Arial"/>
              <a:sym typeface="Arial"/>
            </a:endParaRPr>
          </a:p>
          <a:p>
            <a:pPr marL="914400" lvl="0" indent="-295275" algn="l" rtl="0">
              <a:spcBef>
                <a:spcPts val="1200"/>
              </a:spcBef>
              <a:spcAft>
                <a:spcPts val="0"/>
              </a:spcAft>
              <a:buClr>
                <a:schemeClr val="dk1"/>
              </a:buClr>
              <a:buSzPts val="1050"/>
              <a:buFont typeface="Arial"/>
              <a:buChar char="-"/>
            </a:pPr>
            <a:r>
              <a:rPr lang="en" sz="1050">
                <a:solidFill>
                  <a:schemeClr val="dk1"/>
                </a:solidFill>
                <a:highlight>
                  <a:srgbClr val="FFFFFF"/>
                </a:highlight>
                <a:latin typeface="Arial"/>
                <a:ea typeface="Arial"/>
                <a:cs typeface="Arial"/>
                <a:sym typeface="Arial"/>
              </a:rPr>
              <a:t>Min-Max scaling</a:t>
            </a:r>
            <a:endParaRPr sz="1050">
              <a:solidFill>
                <a:schemeClr val="dk1"/>
              </a:solidFill>
              <a:highlight>
                <a:srgbClr val="FFFFFF"/>
              </a:highlight>
              <a:latin typeface="Arial"/>
              <a:ea typeface="Arial"/>
              <a:cs typeface="Arial"/>
              <a:sym typeface="Arial"/>
            </a:endParaRPr>
          </a:p>
          <a:p>
            <a:pPr marL="914400" lvl="0" indent="-295275" algn="l" rtl="0">
              <a:spcBef>
                <a:spcPts val="0"/>
              </a:spcBef>
              <a:spcAft>
                <a:spcPts val="0"/>
              </a:spcAft>
              <a:buClr>
                <a:schemeClr val="dk1"/>
              </a:buClr>
              <a:buSzPts val="1050"/>
              <a:buFont typeface="Arial"/>
              <a:buChar char="-"/>
            </a:pPr>
            <a:r>
              <a:rPr lang="en" sz="1050">
                <a:solidFill>
                  <a:schemeClr val="dk1"/>
                </a:solidFill>
                <a:highlight>
                  <a:srgbClr val="FFFFFF"/>
                </a:highlight>
                <a:latin typeface="Arial"/>
                <a:ea typeface="Arial"/>
                <a:cs typeface="Arial"/>
                <a:sym typeface="Arial"/>
              </a:rPr>
              <a:t>Standardisation (mean-0, sigma-1)</a:t>
            </a:r>
            <a:endParaRPr sz="1050">
              <a:solidFill>
                <a:schemeClr val="dk1"/>
              </a:solidFill>
              <a:highlight>
                <a:srgbClr val="FFFFFF"/>
              </a:highlight>
              <a:latin typeface="Arial"/>
              <a:ea typeface="Arial"/>
              <a:cs typeface="Arial"/>
              <a:sym typeface="Arial"/>
            </a:endParaRPr>
          </a:p>
          <a:p>
            <a:pPr marL="0" lvl="0" indent="0" algn="l" rtl="0">
              <a:spcBef>
                <a:spcPts val="1200"/>
              </a:spcBef>
              <a:spcAft>
                <a:spcPts val="0"/>
              </a:spcAft>
              <a:buNone/>
            </a:pPr>
            <a:endParaRPr sz="1050" b="1">
              <a:solidFill>
                <a:schemeClr val="dk1"/>
              </a:solidFill>
              <a:highlight>
                <a:srgbClr val="FFFFFF"/>
              </a:highlight>
              <a:latin typeface="Arial"/>
              <a:ea typeface="Arial"/>
              <a:cs typeface="Arial"/>
              <a:sym typeface="Arial"/>
            </a:endParaRPr>
          </a:p>
          <a:p>
            <a:pPr marL="0" lvl="0" indent="0" algn="l" rtl="0">
              <a:spcBef>
                <a:spcPts val="1200"/>
              </a:spcBef>
              <a:spcAft>
                <a:spcPts val="1200"/>
              </a:spcAft>
              <a:buNone/>
            </a:pPr>
            <a:endParaRPr sz="1050" b="1">
              <a:solidFill>
                <a:schemeClr val="dk1"/>
              </a:solidFill>
              <a:highlight>
                <a:srgbClr val="FFFFFF"/>
              </a:highlight>
              <a:latin typeface="Arial"/>
              <a:ea typeface="Arial"/>
              <a:cs typeface="Arial"/>
              <a:sym typeface="Arial"/>
            </a:endParaRPr>
          </a:p>
        </p:txBody>
      </p:sp>
      <p:pic>
        <p:nvPicPr>
          <p:cNvPr id="235" name="Google Shape;235;p38"/>
          <p:cNvPicPr preferRelativeResize="0"/>
          <p:nvPr/>
        </p:nvPicPr>
        <p:blipFill>
          <a:blip r:embed="rId3">
            <a:alphaModFix/>
          </a:blip>
          <a:stretch>
            <a:fillRect/>
          </a:stretch>
        </p:blipFill>
        <p:spPr>
          <a:xfrm>
            <a:off x="4232500" y="287924"/>
            <a:ext cx="4589700" cy="48674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07" name="Google Shape;107;p21"/>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0" algn="l" rtl="0">
              <a:lnSpc>
                <a:spcPct val="110000"/>
              </a:lnSpc>
              <a:spcBef>
                <a:spcPts val="0"/>
              </a:spcBef>
              <a:spcAft>
                <a:spcPts val="0"/>
              </a:spcAft>
              <a:buNone/>
            </a:pPr>
            <a:r>
              <a:rPr lang="en"/>
              <a:t>The automobile industry is a highly competitive and dynamic industry, with various factors influencing the price of a car. Accurately predicting car prices can assist customers in making informed decisions while also helping businesses in pricing their products effectively. The aim of this project is to predict the prices of cars using multiple linear regression. The dataset for this project is sourced from Kaggle, consisting of information on various cars.</a:t>
            </a:r>
            <a:endParaRPr/>
          </a:p>
          <a:p>
            <a:pPr marL="457200" lvl="0" indent="0" algn="l" rtl="0">
              <a:lnSpc>
                <a:spcPct val="110000"/>
              </a:lnSpc>
              <a:spcBef>
                <a:spcPts val="1200"/>
              </a:spcBef>
              <a:spcAft>
                <a:spcPts val="1200"/>
              </a:spcAft>
              <a:buNone/>
            </a:pPr>
            <a:endParaRPr/>
          </a:p>
        </p:txBody>
      </p:sp>
      <p:pic>
        <p:nvPicPr>
          <p:cNvPr id="108" name="Google Shape;108;p21"/>
          <p:cNvPicPr preferRelativeResize="0"/>
          <p:nvPr/>
        </p:nvPicPr>
        <p:blipFill>
          <a:blip r:embed="rId3">
            <a:alphaModFix/>
          </a:blip>
          <a:stretch>
            <a:fillRect/>
          </a:stretch>
        </p:blipFill>
        <p:spPr>
          <a:xfrm>
            <a:off x="5030700" y="0"/>
            <a:ext cx="3191175" cy="319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4655725" y="123575"/>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Building</a:t>
            </a:r>
            <a:endParaRPr/>
          </a:p>
        </p:txBody>
      </p:sp>
      <p:sp>
        <p:nvSpPr>
          <p:cNvPr id="241" name="Google Shape;241;p39"/>
          <p:cNvSpPr txBox="1">
            <a:spLocks noGrp="1"/>
          </p:cNvSpPr>
          <p:nvPr>
            <p:ph type="subTitle" idx="1"/>
          </p:nvPr>
        </p:nvSpPr>
        <p:spPr>
          <a:xfrm>
            <a:off x="4655725" y="997400"/>
            <a:ext cx="3589800" cy="19647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dirty="0"/>
              <a:t>Feature selection was used to select the most relevant independent variables for the model using techniques such as forward selection, backward elimination, or stepwise regression.</a:t>
            </a:r>
            <a:endParaRPr dirty="0"/>
          </a:p>
          <a:p>
            <a:pPr marL="457200" lvl="0" indent="0" algn="l" rtl="0">
              <a:lnSpc>
                <a:spcPct val="100000"/>
              </a:lnSpc>
              <a:spcBef>
                <a:spcPts val="0"/>
              </a:spcBef>
              <a:spcAft>
                <a:spcPts val="0"/>
              </a:spcAft>
              <a:buNone/>
            </a:pPr>
            <a:endParaRPr dirty="0"/>
          </a:p>
          <a:p>
            <a:pPr marL="457200" lvl="0" indent="-311150" algn="l" rtl="0">
              <a:lnSpc>
                <a:spcPct val="100000"/>
              </a:lnSpc>
              <a:spcBef>
                <a:spcPts val="0"/>
              </a:spcBef>
              <a:spcAft>
                <a:spcPts val="0"/>
              </a:spcAft>
              <a:buSzPts val="1300"/>
              <a:buChar char="●"/>
            </a:pPr>
            <a:r>
              <a:rPr lang="en" dirty="0"/>
              <a:t>A multiple linear regression model was fitted to the selected independent variables and the dependent variable (market value).</a:t>
            </a:r>
            <a:endParaRPr dirty="0"/>
          </a:p>
          <a:p>
            <a:pPr marL="457200" lvl="0" indent="0" algn="l" rtl="0">
              <a:lnSpc>
                <a:spcPct val="100000"/>
              </a:lnSpc>
              <a:spcBef>
                <a:spcPts val="0"/>
              </a:spcBef>
              <a:spcAft>
                <a:spcPts val="0"/>
              </a:spcAft>
              <a:buNone/>
            </a:pPr>
            <a:endParaRPr dirty="0"/>
          </a:p>
          <a:p>
            <a:pPr marL="457200" lvl="0" indent="-311150" algn="l" rtl="0">
              <a:lnSpc>
                <a:spcPct val="100000"/>
              </a:lnSpc>
              <a:spcBef>
                <a:spcPts val="0"/>
              </a:spcBef>
              <a:spcAft>
                <a:spcPts val="0"/>
              </a:spcAft>
              <a:buSzPts val="1300"/>
              <a:buChar char="●"/>
            </a:pPr>
            <a:r>
              <a:rPr lang="en" dirty="0"/>
              <a:t>Model evaluation was carried out using metrics such as R-squared, adjusted R-squared.</a:t>
            </a:r>
            <a:endParaRPr dirty="0"/>
          </a:p>
        </p:txBody>
      </p:sp>
      <p:pic>
        <p:nvPicPr>
          <p:cNvPr id="242" name="Google Shape;242;p39"/>
          <p:cNvPicPr preferRelativeResize="0"/>
          <p:nvPr/>
        </p:nvPicPr>
        <p:blipFill>
          <a:blip r:embed="rId3">
            <a:alphaModFix/>
          </a:blip>
          <a:stretch>
            <a:fillRect/>
          </a:stretch>
        </p:blipFill>
        <p:spPr>
          <a:xfrm>
            <a:off x="1637634" y="1124813"/>
            <a:ext cx="2893876" cy="2893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4633600" y="80550"/>
            <a:ext cx="4173300" cy="17367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Scatter Plot  and fitted regression line</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pic>
        <p:nvPicPr>
          <p:cNvPr id="248" name="Google Shape;248;p40"/>
          <p:cNvPicPr preferRelativeResize="0"/>
          <p:nvPr/>
        </p:nvPicPr>
        <p:blipFill>
          <a:blip r:embed="rId3">
            <a:alphaModFix/>
          </a:blip>
          <a:stretch>
            <a:fillRect/>
          </a:stretch>
        </p:blipFill>
        <p:spPr>
          <a:xfrm>
            <a:off x="1864675" y="2747625"/>
            <a:ext cx="3680700" cy="2249025"/>
          </a:xfrm>
          <a:prstGeom prst="rect">
            <a:avLst/>
          </a:prstGeom>
          <a:noFill/>
          <a:ln>
            <a:noFill/>
          </a:ln>
        </p:spPr>
      </p:pic>
      <p:sp>
        <p:nvSpPr>
          <p:cNvPr id="249" name="Google Shape;249;p40"/>
          <p:cNvSpPr txBox="1"/>
          <p:nvPr/>
        </p:nvSpPr>
        <p:spPr>
          <a:xfrm>
            <a:off x="1800600" y="1608950"/>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Summary of the linear regression model obtained</a:t>
            </a:r>
            <a:endParaRPr sz="1000"/>
          </a:p>
        </p:txBody>
      </p:sp>
      <p:pic>
        <p:nvPicPr>
          <p:cNvPr id="250" name="Google Shape;250;p40"/>
          <p:cNvPicPr preferRelativeResize="0"/>
          <p:nvPr/>
        </p:nvPicPr>
        <p:blipFill>
          <a:blip r:embed="rId4">
            <a:alphaModFix/>
          </a:blip>
          <a:stretch>
            <a:fillRect/>
          </a:stretch>
        </p:blipFill>
        <p:spPr>
          <a:xfrm>
            <a:off x="5132800" y="886775"/>
            <a:ext cx="3751851" cy="205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1"/>
          <p:cNvPicPr preferRelativeResize="0"/>
          <p:nvPr/>
        </p:nvPicPr>
        <p:blipFill rotWithShape="1">
          <a:blip r:embed="rId3">
            <a:alphaModFix/>
          </a:blip>
          <a:srcRect r="27299" b="9958"/>
          <a:stretch/>
        </p:blipFill>
        <p:spPr>
          <a:xfrm>
            <a:off x="3355000" y="920375"/>
            <a:ext cx="5712801" cy="3819800"/>
          </a:xfrm>
          <a:prstGeom prst="rect">
            <a:avLst/>
          </a:prstGeom>
          <a:noFill/>
          <a:ln>
            <a:noFill/>
          </a:ln>
        </p:spPr>
      </p:pic>
      <p:sp>
        <p:nvSpPr>
          <p:cNvPr id="256" name="Google Shape;256;p41"/>
          <p:cNvSpPr txBox="1">
            <a:spLocks noGrp="1"/>
          </p:cNvSpPr>
          <p:nvPr>
            <p:ph type="title"/>
          </p:nvPr>
        </p:nvSpPr>
        <p:spPr>
          <a:xfrm>
            <a:off x="4633600" y="80550"/>
            <a:ext cx="4173300" cy="19446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Adding Variables Curb Weight and Engine Size alongwith Horsepower</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257" name="Google Shape;257;p41"/>
          <p:cNvSpPr txBox="1"/>
          <p:nvPr/>
        </p:nvSpPr>
        <p:spPr>
          <a:xfrm>
            <a:off x="1504325" y="1817250"/>
            <a:ext cx="17058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dk1"/>
                </a:solidFill>
                <a:highlight>
                  <a:srgbClr val="FFFFFF"/>
                </a:highlight>
              </a:rPr>
              <a:t>We have achieved a </a:t>
            </a:r>
            <a:r>
              <a:rPr lang="en" sz="1050" b="1">
                <a:solidFill>
                  <a:schemeClr val="dk1"/>
                </a:solidFill>
                <a:highlight>
                  <a:srgbClr val="FFFFFF"/>
                </a:highlight>
              </a:rPr>
              <a:t>R-squared</a:t>
            </a:r>
            <a:r>
              <a:rPr lang="en" sz="1050">
                <a:solidFill>
                  <a:schemeClr val="dk1"/>
                </a:solidFill>
                <a:highlight>
                  <a:srgbClr val="FFFFFF"/>
                </a:highlight>
              </a:rPr>
              <a:t> of </a:t>
            </a:r>
            <a:r>
              <a:rPr lang="en" sz="1050" b="1">
                <a:solidFill>
                  <a:schemeClr val="dk1"/>
                </a:solidFill>
                <a:highlight>
                  <a:srgbClr val="FFFFFF"/>
                </a:highlight>
              </a:rPr>
              <a:t>0.819</a:t>
            </a:r>
            <a:r>
              <a:rPr lang="en" sz="1050">
                <a:solidFill>
                  <a:schemeClr val="dk1"/>
                </a:solidFill>
                <a:highlight>
                  <a:srgbClr val="FFFFFF"/>
                </a:highlight>
              </a:rPr>
              <a:t> by manually picking the highly correlated variables. Now lets use </a:t>
            </a:r>
            <a:r>
              <a:rPr lang="en" sz="1050" b="1">
                <a:solidFill>
                  <a:schemeClr val="dk1"/>
                </a:solidFill>
                <a:highlight>
                  <a:srgbClr val="FFFFFF"/>
                </a:highlight>
              </a:rPr>
              <a:t>RFE </a:t>
            </a:r>
            <a:r>
              <a:rPr lang="en" sz="1050">
                <a:solidFill>
                  <a:schemeClr val="dk1"/>
                </a:solidFill>
                <a:highlight>
                  <a:srgbClr val="FFFFFF"/>
                </a:highlight>
              </a:rPr>
              <a:t>to select the independent variables which accurately predicts the dependent variable </a:t>
            </a:r>
            <a:r>
              <a:rPr lang="en" sz="1050" b="1">
                <a:solidFill>
                  <a:schemeClr val="dk1"/>
                </a:solidFill>
                <a:highlight>
                  <a:srgbClr val="FFFFFF"/>
                </a:highlight>
              </a:rPr>
              <a:t>price</a:t>
            </a:r>
            <a:r>
              <a:rPr lang="en" sz="1050">
                <a:solidFill>
                  <a:schemeClr val="dk1"/>
                </a:solidFill>
                <a:highlight>
                  <a:srgbClr val="FFFFFF"/>
                </a:highlight>
              </a:rPr>
              <a:t>.</a:t>
            </a:r>
            <a:endParaRPr sz="1050">
              <a:solidFill>
                <a:schemeClr val="dk1"/>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4633600" y="80550"/>
            <a:ext cx="4173300" cy="17367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RFE - Recursive Feature Elimination</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263" name="Google Shape;263;p42"/>
          <p:cNvSpPr txBox="1"/>
          <p:nvPr/>
        </p:nvSpPr>
        <p:spPr>
          <a:xfrm>
            <a:off x="1847225" y="1089025"/>
            <a:ext cx="6716400" cy="141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solidFill>
                  <a:schemeClr val="dk1"/>
                </a:solidFill>
              </a:rPr>
              <a:t>After passing the arbitrary selected columns by RFE we will manually evaluate each models p-value and VIF value. Unless we find the acceptable range for p-values and VIF we keep dropping the variables one at a time based on below criteria.</a:t>
            </a:r>
            <a:endParaRPr sz="1050">
              <a:solidFill>
                <a:schemeClr val="dk1"/>
              </a:solidFill>
            </a:endParaRPr>
          </a:p>
          <a:p>
            <a:pPr marL="457200" lvl="0" indent="-295275" algn="l" rtl="0">
              <a:lnSpc>
                <a:spcPct val="115000"/>
              </a:lnSpc>
              <a:spcBef>
                <a:spcPts val="1100"/>
              </a:spcBef>
              <a:spcAft>
                <a:spcPts val="0"/>
              </a:spcAft>
              <a:buClr>
                <a:schemeClr val="dk1"/>
              </a:buClr>
              <a:buSzPts val="1050"/>
              <a:buChar char="●"/>
            </a:pPr>
            <a:r>
              <a:rPr lang="en" sz="1050">
                <a:solidFill>
                  <a:schemeClr val="dk1"/>
                </a:solidFill>
              </a:rPr>
              <a:t>High p-value High VIF : Drop the variable</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High p-value Low VIF or Low p-value High VIF: Drop the variable with high p-value first</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Low p-value Low VIF : accept the variable</a:t>
            </a:r>
            <a:endParaRPr sz="1050">
              <a:solidFill>
                <a:schemeClr val="dk1"/>
              </a:solidFill>
            </a:endParaRPr>
          </a:p>
        </p:txBody>
      </p:sp>
      <p:sp>
        <p:nvSpPr>
          <p:cNvPr id="264" name="Google Shape;264;p42"/>
          <p:cNvSpPr txBox="1"/>
          <p:nvPr/>
        </p:nvSpPr>
        <p:spPr>
          <a:xfrm>
            <a:off x="1847225" y="2758650"/>
            <a:ext cx="2334000" cy="19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dk1"/>
                </a:solidFill>
              </a:rPr>
              <a:t>Dropped variables while updating the model through VIF and P-Values</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Cylindernumber_six</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Carbody_hardtop</a:t>
            </a:r>
            <a:endParaRPr sz="1050">
              <a:solidFill>
                <a:schemeClr val="dk1"/>
              </a:solidFill>
            </a:endParaRPr>
          </a:p>
          <a:p>
            <a:pPr marL="457200" lvl="0" indent="-295275" algn="l" rtl="0">
              <a:spcBef>
                <a:spcPts val="0"/>
              </a:spcBef>
              <a:spcAft>
                <a:spcPts val="0"/>
              </a:spcAft>
              <a:buClr>
                <a:schemeClr val="dk1"/>
              </a:buClr>
              <a:buSzPts val="1050"/>
              <a:buFont typeface="Roboto Mono"/>
              <a:buChar char="-"/>
            </a:pPr>
            <a:r>
              <a:rPr lang="en" sz="1050">
                <a:solidFill>
                  <a:schemeClr val="dk1"/>
                </a:solidFill>
              </a:rPr>
              <a:t>enginetype_ohc </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Cylindernumber_five</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Enginetype_ohcv</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Curb Weight</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Cylindernumber_four</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Carbody_wagon</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carbody_sedan</a:t>
            </a:r>
            <a:endParaRPr sz="1050">
              <a:solidFill>
                <a:schemeClr val="dk1"/>
              </a:solidFill>
            </a:endParaRPr>
          </a:p>
        </p:txBody>
      </p:sp>
      <p:pic>
        <p:nvPicPr>
          <p:cNvPr id="265" name="Google Shape;265;p42"/>
          <p:cNvPicPr preferRelativeResize="0"/>
          <p:nvPr/>
        </p:nvPicPr>
        <p:blipFill>
          <a:blip r:embed="rId3">
            <a:alphaModFix/>
          </a:blip>
          <a:stretch>
            <a:fillRect/>
          </a:stretch>
        </p:blipFill>
        <p:spPr>
          <a:xfrm>
            <a:off x="6468475" y="2315150"/>
            <a:ext cx="1905000" cy="1638300"/>
          </a:xfrm>
          <a:prstGeom prst="rect">
            <a:avLst/>
          </a:prstGeom>
          <a:noFill/>
          <a:ln>
            <a:noFill/>
          </a:ln>
        </p:spPr>
      </p:pic>
      <p:sp>
        <p:nvSpPr>
          <p:cNvPr id="266" name="Google Shape;266;p42"/>
          <p:cNvSpPr txBox="1"/>
          <p:nvPr/>
        </p:nvSpPr>
        <p:spPr>
          <a:xfrm>
            <a:off x="5066075" y="408160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dk1"/>
                </a:solidFill>
                <a:highlight>
                  <a:srgbClr val="FFFFFF"/>
                </a:highlight>
              </a:rPr>
              <a:t>Now the VIFs and p-values both are within an acceptable range. So we can go ahead and make our predictions using model lm_rfe10 and lm_rfe8</a:t>
            </a:r>
            <a:endParaRPr sz="1050">
              <a:solidFill>
                <a:schemeClr val="dk1"/>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4633600" y="80550"/>
            <a:ext cx="4173300" cy="17367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Model Evaluation (Model 1)</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pic>
        <p:nvPicPr>
          <p:cNvPr id="272" name="Google Shape;272;p43"/>
          <p:cNvPicPr preferRelativeResize="0"/>
          <p:nvPr/>
        </p:nvPicPr>
        <p:blipFill>
          <a:blip r:embed="rId3">
            <a:alphaModFix/>
          </a:blip>
          <a:stretch>
            <a:fillRect/>
          </a:stretch>
        </p:blipFill>
        <p:spPr>
          <a:xfrm>
            <a:off x="5530525" y="1112725"/>
            <a:ext cx="3190526" cy="1974236"/>
          </a:xfrm>
          <a:prstGeom prst="rect">
            <a:avLst/>
          </a:prstGeom>
          <a:noFill/>
          <a:ln>
            <a:noFill/>
          </a:ln>
        </p:spPr>
      </p:pic>
      <p:pic>
        <p:nvPicPr>
          <p:cNvPr id="273" name="Google Shape;273;p43"/>
          <p:cNvPicPr preferRelativeResize="0"/>
          <p:nvPr/>
        </p:nvPicPr>
        <p:blipFill>
          <a:blip r:embed="rId4">
            <a:alphaModFix/>
          </a:blip>
          <a:stretch>
            <a:fillRect/>
          </a:stretch>
        </p:blipFill>
        <p:spPr>
          <a:xfrm>
            <a:off x="1753877" y="997400"/>
            <a:ext cx="3577550" cy="2204875"/>
          </a:xfrm>
          <a:prstGeom prst="rect">
            <a:avLst/>
          </a:prstGeom>
          <a:noFill/>
          <a:ln>
            <a:noFill/>
          </a:ln>
        </p:spPr>
      </p:pic>
      <p:sp>
        <p:nvSpPr>
          <p:cNvPr id="274" name="Google Shape;274;p43"/>
          <p:cNvSpPr txBox="1"/>
          <p:nvPr/>
        </p:nvSpPr>
        <p:spPr>
          <a:xfrm>
            <a:off x="4048425" y="32102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000" b="1">
                <a:solidFill>
                  <a:schemeClr val="dk1"/>
                </a:solidFill>
                <a:highlight>
                  <a:srgbClr val="FFFFFF"/>
                </a:highlight>
              </a:rPr>
              <a:t>RMSE Score - </a:t>
            </a:r>
            <a:r>
              <a:rPr lang="en" sz="1000">
                <a:solidFill>
                  <a:schemeClr val="dk1"/>
                </a:solidFill>
                <a:highlight>
                  <a:srgbClr val="FFFFFF"/>
                </a:highlight>
              </a:rPr>
              <a:t>0.9094353587467603</a:t>
            </a:r>
            <a:endParaRPr sz="1000" b="1">
              <a:solidFill>
                <a:schemeClr val="dk1"/>
              </a:solidFill>
              <a:highlight>
                <a:srgbClr val="FFFFFF"/>
              </a:highlight>
            </a:endParaRPr>
          </a:p>
        </p:txBody>
      </p:sp>
      <p:sp>
        <p:nvSpPr>
          <p:cNvPr id="275" name="Google Shape;275;p43"/>
          <p:cNvSpPr txBox="1"/>
          <p:nvPr/>
        </p:nvSpPr>
        <p:spPr>
          <a:xfrm>
            <a:off x="1966400" y="3540900"/>
            <a:ext cx="6674700" cy="160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b="1">
                <a:solidFill>
                  <a:schemeClr val="dk1"/>
                </a:solidFill>
              </a:rPr>
              <a:t>The R2 score of Training set is 0.912 and Test set is 0.909 which is quite close. Hence, We can say that our model is good enough to predict the Car prices using below predictor variables</a:t>
            </a:r>
            <a:endParaRPr sz="10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en" sz="1050">
                <a:solidFill>
                  <a:schemeClr val="dk1"/>
                </a:solidFill>
              </a:rPr>
              <a:t>horsepower</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car width</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Cars_Category_TopNotch_Cars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carbody_hatchback</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enginetype_dohcv</a:t>
            </a:r>
            <a:endParaRPr sz="105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4633600" y="80550"/>
            <a:ext cx="4173300" cy="17367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None/>
            </a:pPr>
            <a:r>
              <a:rPr lang="en" sz="1350" b="1">
                <a:highlight>
                  <a:srgbClr val="FFFFFF"/>
                </a:highlight>
                <a:latin typeface="Arial"/>
                <a:ea typeface="Arial"/>
                <a:cs typeface="Arial"/>
                <a:sym typeface="Arial"/>
              </a:rPr>
              <a:t>Model Evaluation (Model 2)</a:t>
            </a: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a:p>
            <a:pPr marL="0" lvl="0" indent="0" algn="l" rtl="0">
              <a:spcBef>
                <a:spcPts val="1000"/>
              </a:spcBef>
              <a:spcAft>
                <a:spcPts val="0"/>
              </a:spcAft>
              <a:buNone/>
            </a:pPr>
            <a:endParaRPr sz="1350" b="1">
              <a:highlight>
                <a:srgbClr val="FFFFFF"/>
              </a:highlight>
              <a:latin typeface="Arial"/>
              <a:ea typeface="Arial"/>
              <a:cs typeface="Arial"/>
              <a:sym typeface="Arial"/>
            </a:endParaRPr>
          </a:p>
        </p:txBody>
      </p:sp>
      <p:sp>
        <p:nvSpPr>
          <p:cNvPr id="281" name="Google Shape;281;p44"/>
          <p:cNvSpPr txBox="1"/>
          <p:nvPr/>
        </p:nvSpPr>
        <p:spPr>
          <a:xfrm>
            <a:off x="4048425" y="3210225"/>
            <a:ext cx="3000000" cy="346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 sz="1000" b="1">
                <a:solidFill>
                  <a:schemeClr val="dk1"/>
                </a:solidFill>
                <a:highlight>
                  <a:srgbClr val="FFFFFF"/>
                </a:highlight>
              </a:rPr>
              <a:t>RMSE Score - </a:t>
            </a:r>
            <a:r>
              <a:rPr lang="en" sz="1050">
                <a:solidFill>
                  <a:schemeClr val="dk1"/>
                </a:solidFill>
                <a:highlight>
                  <a:srgbClr val="FFFFFF"/>
                </a:highlight>
              </a:rPr>
              <a:t>0.9153852894725919</a:t>
            </a:r>
            <a:endParaRPr sz="1000">
              <a:solidFill>
                <a:schemeClr val="dk1"/>
              </a:solidFill>
              <a:highlight>
                <a:srgbClr val="FFFFFF"/>
              </a:highlight>
            </a:endParaRPr>
          </a:p>
        </p:txBody>
      </p:sp>
      <p:sp>
        <p:nvSpPr>
          <p:cNvPr id="282" name="Google Shape;282;p44"/>
          <p:cNvSpPr txBox="1"/>
          <p:nvPr/>
        </p:nvSpPr>
        <p:spPr>
          <a:xfrm>
            <a:off x="1966400" y="3540900"/>
            <a:ext cx="6674700" cy="171069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000" b="1" dirty="0">
                <a:solidFill>
                  <a:schemeClr val="dk1"/>
                </a:solidFill>
                <a:highlight>
                  <a:srgbClr val="FFFFFF"/>
                </a:highlight>
              </a:rPr>
              <a:t>The R2 score of Training set is 0.918 and Test set is 0.915 which is quite close. Hence, We can say that our model is good enough to predict the Car prices using below predictor variables</a:t>
            </a:r>
            <a:endParaRPr sz="1000" b="1" dirty="0">
              <a:solidFill>
                <a:schemeClr val="dk1"/>
              </a:solidFill>
              <a:highlight>
                <a:srgbClr val="FFFFFF"/>
              </a:highlight>
            </a:endParaRPr>
          </a:p>
          <a:p>
            <a:pPr marL="457200" lvl="0" indent="-295275" algn="l" rtl="0">
              <a:lnSpc>
                <a:spcPct val="100000"/>
              </a:lnSpc>
              <a:spcBef>
                <a:spcPts val="1100"/>
              </a:spcBef>
              <a:spcAft>
                <a:spcPts val="0"/>
              </a:spcAft>
              <a:buClr>
                <a:schemeClr val="dk1"/>
              </a:buClr>
              <a:buSzPts val="1050"/>
              <a:buChar char="●"/>
            </a:pPr>
            <a:r>
              <a:rPr lang="en" sz="1000" dirty="0">
                <a:solidFill>
                  <a:schemeClr val="dk1"/>
                </a:solidFill>
                <a:highlight>
                  <a:srgbClr val="FFFFFF"/>
                </a:highlight>
              </a:rPr>
              <a:t>horsepower</a:t>
            </a:r>
            <a:endParaRPr sz="1000" dirty="0">
              <a:solidFill>
                <a:schemeClr val="dk1"/>
              </a:solidFill>
              <a:highlight>
                <a:srgbClr val="FFFFFF"/>
              </a:highlight>
            </a:endParaRPr>
          </a:p>
          <a:p>
            <a:pPr marL="457200" lvl="0" indent="-295275" algn="l" rtl="0">
              <a:lnSpc>
                <a:spcPct val="100000"/>
              </a:lnSpc>
              <a:spcBef>
                <a:spcPts val="0"/>
              </a:spcBef>
              <a:spcAft>
                <a:spcPts val="0"/>
              </a:spcAft>
              <a:buClr>
                <a:schemeClr val="dk1"/>
              </a:buClr>
              <a:buSzPts val="1050"/>
              <a:buChar char="●"/>
            </a:pPr>
            <a:r>
              <a:rPr lang="en" sz="1000" dirty="0">
                <a:solidFill>
                  <a:schemeClr val="dk1"/>
                </a:solidFill>
                <a:highlight>
                  <a:srgbClr val="FFFFFF"/>
                </a:highlight>
              </a:rPr>
              <a:t>car width</a:t>
            </a:r>
            <a:endParaRPr sz="1000" dirty="0">
              <a:solidFill>
                <a:schemeClr val="dk1"/>
              </a:solidFill>
              <a:highlight>
                <a:srgbClr val="FFFFFF"/>
              </a:highlight>
            </a:endParaRPr>
          </a:p>
          <a:p>
            <a:pPr marL="457200" lvl="0" indent="-295275" algn="l" rtl="0">
              <a:lnSpc>
                <a:spcPct val="100000"/>
              </a:lnSpc>
              <a:spcBef>
                <a:spcPts val="0"/>
              </a:spcBef>
              <a:spcAft>
                <a:spcPts val="0"/>
              </a:spcAft>
              <a:buClr>
                <a:schemeClr val="dk1"/>
              </a:buClr>
              <a:buSzPts val="1050"/>
              <a:buChar char="●"/>
            </a:pPr>
            <a:r>
              <a:rPr lang="en" sz="1000" dirty="0">
                <a:solidFill>
                  <a:schemeClr val="dk1"/>
                </a:solidFill>
                <a:highlight>
                  <a:srgbClr val="FFFFFF"/>
                </a:highlight>
              </a:rPr>
              <a:t>Cars_Category_TopNotch_Cars</a:t>
            </a:r>
            <a:endParaRPr sz="1000" dirty="0">
              <a:solidFill>
                <a:schemeClr val="dk1"/>
              </a:solidFill>
              <a:highlight>
                <a:srgbClr val="FFFFFF"/>
              </a:highlight>
            </a:endParaRPr>
          </a:p>
          <a:p>
            <a:pPr marL="457200" lvl="0" indent="-295275" algn="l" rtl="0">
              <a:lnSpc>
                <a:spcPct val="100000"/>
              </a:lnSpc>
              <a:spcBef>
                <a:spcPts val="0"/>
              </a:spcBef>
              <a:spcAft>
                <a:spcPts val="0"/>
              </a:spcAft>
              <a:buClr>
                <a:schemeClr val="dk1"/>
              </a:buClr>
              <a:buSzPts val="1050"/>
              <a:buChar char="●"/>
            </a:pPr>
            <a:r>
              <a:rPr lang="en" sz="1000" dirty="0">
                <a:solidFill>
                  <a:schemeClr val="dk1"/>
                </a:solidFill>
                <a:highlight>
                  <a:srgbClr val="FFFFFF"/>
                </a:highlight>
              </a:rPr>
              <a:t>carbody_hatchback</a:t>
            </a:r>
            <a:endParaRPr sz="1000" dirty="0">
              <a:solidFill>
                <a:schemeClr val="dk1"/>
              </a:solidFill>
              <a:highlight>
                <a:srgbClr val="FFFFFF"/>
              </a:highlight>
            </a:endParaRPr>
          </a:p>
          <a:p>
            <a:pPr marL="457200" lvl="0" indent="-295275" algn="l" rtl="0">
              <a:lnSpc>
                <a:spcPct val="100000"/>
              </a:lnSpc>
              <a:spcBef>
                <a:spcPts val="0"/>
              </a:spcBef>
              <a:spcAft>
                <a:spcPts val="0"/>
              </a:spcAft>
              <a:buClr>
                <a:schemeClr val="dk1"/>
              </a:buClr>
              <a:buSzPts val="1050"/>
              <a:buChar char="●"/>
            </a:pPr>
            <a:r>
              <a:rPr lang="en" sz="1000" dirty="0">
                <a:solidFill>
                  <a:schemeClr val="dk1"/>
                </a:solidFill>
                <a:highlight>
                  <a:srgbClr val="FFFFFF"/>
                </a:highlight>
              </a:rPr>
              <a:t>enginetype_dohcv</a:t>
            </a:r>
            <a:endParaRPr sz="1000" dirty="0">
              <a:solidFill>
                <a:schemeClr val="dk1"/>
              </a:solidFill>
              <a:highlight>
                <a:srgbClr val="FFFFFF"/>
              </a:highlight>
            </a:endParaRPr>
          </a:p>
          <a:p>
            <a:pPr marL="457200" lvl="0" indent="-295275" algn="l" rtl="0">
              <a:lnSpc>
                <a:spcPct val="100000"/>
              </a:lnSpc>
              <a:spcBef>
                <a:spcPts val="0"/>
              </a:spcBef>
              <a:spcAft>
                <a:spcPts val="0"/>
              </a:spcAft>
              <a:buClr>
                <a:schemeClr val="dk1"/>
              </a:buClr>
              <a:buSzPts val="1050"/>
              <a:buChar char="●"/>
            </a:pPr>
            <a:r>
              <a:rPr lang="en" sz="1000" dirty="0">
                <a:solidFill>
                  <a:schemeClr val="dk1"/>
                </a:solidFill>
                <a:highlight>
                  <a:srgbClr val="FFFFFF"/>
                </a:highlight>
              </a:rPr>
              <a:t>carbody_sedan</a:t>
            </a:r>
            <a:endParaRPr sz="1000" dirty="0">
              <a:solidFill>
                <a:schemeClr val="dk1"/>
              </a:solidFill>
              <a:highlight>
                <a:srgbClr val="FFFFFF"/>
              </a:highlight>
            </a:endParaRPr>
          </a:p>
          <a:p>
            <a:pPr marL="457200" lvl="0" indent="-295275" algn="l" rtl="0">
              <a:lnSpc>
                <a:spcPct val="100000"/>
              </a:lnSpc>
              <a:spcBef>
                <a:spcPts val="0"/>
              </a:spcBef>
              <a:spcAft>
                <a:spcPts val="0"/>
              </a:spcAft>
              <a:buClr>
                <a:schemeClr val="dk1"/>
              </a:buClr>
              <a:buSzPts val="1050"/>
              <a:buChar char="●"/>
            </a:pPr>
            <a:r>
              <a:rPr lang="en" sz="1000" dirty="0">
                <a:solidFill>
                  <a:schemeClr val="dk1"/>
                </a:solidFill>
                <a:highlight>
                  <a:srgbClr val="FFFFFF"/>
                </a:highlight>
              </a:rPr>
              <a:t>carbody_wagon</a:t>
            </a:r>
            <a:endParaRPr sz="1000" b="1" dirty="0">
              <a:solidFill>
                <a:schemeClr val="dk1"/>
              </a:solidFill>
            </a:endParaRPr>
          </a:p>
        </p:txBody>
      </p:sp>
      <p:pic>
        <p:nvPicPr>
          <p:cNvPr id="283" name="Google Shape;283;p44"/>
          <p:cNvPicPr preferRelativeResize="0"/>
          <p:nvPr/>
        </p:nvPicPr>
        <p:blipFill>
          <a:blip r:embed="rId3">
            <a:alphaModFix/>
          </a:blip>
          <a:stretch>
            <a:fillRect/>
          </a:stretch>
        </p:blipFill>
        <p:spPr>
          <a:xfrm>
            <a:off x="5292575" y="1017950"/>
            <a:ext cx="3395001" cy="2100749"/>
          </a:xfrm>
          <a:prstGeom prst="rect">
            <a:avLst/>
          </a:prstGeom>
          <a:noFill/>
          <a:ln>
            <a:noFill/>
          </a:ln>
        </p:spPr>
      </p:pic>
      <p:pic>
        <p:nvPicPr>
          <p:cNvPr id="284" name="Google Shape;284;p44"/>
          <p:cNvPicPr preferRelativeResize="0"/>
          <p:nvPr/>
        </p:nvPicPr>
        <p:blipFill>
          <a:blip r:embed="rId4">
            <a:alphaModFix/>
          </a:blip>
          <a:stretch>
            <a:fillRect/>
          </a:stretch>
        </p:blipFill>
        <p:spPr>
          <a:xfrm>
            <a:off x="1717925" y="989675"/>
            <a:ext cx="3574651" cy="22262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4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291" name="Google Shape;291;p45"/>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Both the models are good enough to predict the car prices which explains the variance of data upto 90% and the model is significant.</a:t>
            </a:r>
            <a:endParaRPr sz="1100" dirty="0">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sz="1100" dirty="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We saw the P value of train data is less than 0.05 indicating model is a good fit.</a:t>
            </a:r>
          </a:p>
          <a:p>
            <a:pPr marL="457200" lvl="0" indent="-298450" algn="l" rtl="0">
              <a:lnSpc>
                <a:spcPct val="100000"/>
              </a:lnSpc>
              <a:spcBef>
                <a:spcPts val="0"/>
              </a:spcBef>
              <a:spcAft>
                <a:spcPts val="0"/>
              </a:spcAft>
              <a:buClr>
                <a:schemeClr val="dk1"/>
              </a:buClr>
              <a:buSzPts val="1100"/>
              <a:buFont typeface="Arial"/>
              <a:buChar char="●"/>
            </a:pPr>
            <a:endParaRPr lang="en" sz="1100" dirty="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With 90% accuracy, So we can use this model for predicting price of a car in future.</a:t>
            </a:r>
            <a:endParaRPr sz="110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sz="1100" dirty="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Font typeface="Arial"/>
              <a:buChar char="●"/>
            </a:pPr>
            <a:r>
              <a:rPr lang="en" sz="1100" dirty="0">
                <a:solidFill>
                  <a:schemeClr val="dk1"/>
                </a:solidFill>
                <a:latin typeface="Arial"/>
                <a:ea typeface="Arial"/>
                <a:cs typeface="Arial"/>
                <a:sym typeface="Arial"/>
              </a:rPr>
              <a:t>While the model is good, it's the car brand name that sells more due to its recall factor and aspirations. Hence prices of certain cars are way higher as compared to their specifications. </a:t>
            </a:r>
            <a:endParaRPr sz="1100"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AF32697B-19FF-3694-96DE-6CF82BF7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237" y="1821365"/>
            <a:ext cx="2210600" cy="16801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Multiple linear regression is a useful technique for predicting the market value of cars based on various factors.</a:t>
            </a:r>
            <a:endParaRPr/>
          </a:p>
        </p:txBody>
      </p:sp>
      <p:sp>
        <p:nvSpPr>
          <p:cNvPr id="297" name="Google Shape;297;p46"/>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Data cleaning and exploration are crucial in ensuring the accuracy and reliability of the model.</a:t>
            </a:r>
            <a:endParaRPr/>
          </a:p>
        </p:txBody>
      </p:sp>
      <p:sp>
        <p:nvSpPr>
          <p:cNvPr id="298" name="Google Shape;298;p46"/>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Learnings from Project</a:t>
            </a:r>
            <a:endParaRPr/>
          </a:p>
        </p:txBody>
      </p:sp>
      <p:sp>
        <p:nvSpPr>
          <p:cNvPr id="299" name="Google Shape;299;p46"/>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The model can help buyers and sellers make informed decisions about the market value of cars.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417325"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3">
            <a:alphaModFix amt="20000"/>
          </a:blip>
          <a:srcRect r="28952"/>
          <a:stretch/>
        </p:blipFill>
        <p:spPr>
          <a:xfrm>
            <a:off x="6181400" y="165950"/>
            <a:ext cx="1541599" cy="2169824"/>
          </a:xfrm>
          <a:prstGeom prst="rect">
            <a:avLst/>
          </a:prstGeom>
          <a:noFill/>
          <a:ln>
            <a:noFill/>
          </a:ln>
        </p:spPr>
      </p:pic>
      <p:sp>
        <p:nvSpPr>
          <p:cNvPr id="114" name="Google Shape;114;p22"/>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&amp; Business Objective</a:t>
            </a:r>
            <a:endParaRPr/>
          </a:p>
        </p:txBody>
      </p:sp>
      <p:sp>
        <p:nvSpPr>
          <p:cNvPr id="115" name="Google Shape;115;p22"/>
          <p:cNvSpPr txBox="1">
            <a:spLocks noGrp="1"/>
          </p:cNvSpPr>
          <p:nvPr>
            <p:ph type="subTitle" idx="1"/>
          </p:nvPr>
        </p:nvSpPr>
        <p:spPr>
          <a:xfrm>
            <a:off x="642700" y="1723725"/>
            <a:ext cx="4735200" cy="31257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1200"/>
              </a:spcBef>
              <a:spcAft>
                <a:spcPts val="0"/>
              </a:spcAft>
              <a:buNone/>
            </a:pPr>
            <a:r>
              <a:rPr lang="en" sz="1100">
                <a:solidFill>
                  <a:schemeClr val="dk1"/>
                </a:solidFill>
                <a:latin typeface="Arial"/>
                <a:ea typeface="Arial"/>
                <a:cs typeface="Arial"/>
                <a:sym typeface="Arial"/>
              </a:rPr>
              <a:t>The pricing of cars in the American market is affected by several factors. Here are some of the significant variables that can help in predicting the price of a car:</a:t>
            </a:r>
            <a:endParaRPr sz="1100">
              <a:solidFill>
                <a:schemeClr val="dk1"/>
              </a:solidFill>
              <a:latin typeface="Arial"/>
              <a:ea typeface="Arial"/>
              <a:cs typeface="Arial"/>
              <a:sym typeface="Arial"/>
            </a:endParaRPr>
          </a:p>
          <a:p>
            <a:pPr marL="457200" lvl="0" indent="-292576" algn="just" rtl="0">
              <a:spcBef>
                <a:spcPts val="1200"/>
              </a:spcBef>
              <a:spcAft>
                <a:spcPts val="0"/>
              </a:spcAft>
              <a:buClr>
                <a:schemeClr val="dk1"/>
              </a:buClr>
              <a:buSzPct val="118181"/>
              <a:buChar char="●"/>
            </a:pPr>
            <a:r>
              <a:rPr lang="en" sz="1100" b="1">
                <a:solidFill>
                  <a:schemeClr val="dk1"/>
                </a:solidFill>
                <a:latin typeface="Arial"/>
                <a:ea typeface="Arial"/>
                <a:cs typeface="Arial"/>
                <a:sym typeface="Arial"/>
              </a:rPr>
              <a:t>Brand</a:t>
            </a:r>
            <a:r>
              <a:rPr lang="en" sz="1100">
                <a:solidFill>
                  <a:schemeClr val="dk1"/>
                </a:solidFill>
                <a:latin typeface="Arial"/>
                <a:ea typeface="Arial"/>
                <a:cs typeface="Arial"/>
                <a:sym typeface="Arial"/>
              </a:rPr>
              <a:t>: The brand of a car plays a significant role in its pricing. Established brands with a good reputation and customer loyalty tend to have higher prices than newer or less popular brands.</a:t>
            </a:r>
            <a:endParaRPr sz="1100">
              <a:solidFill>
                <a:schemeClr val="dk1"/>
              </a:solidFill>
              <a:latin typeface="Arial"/>
              <a:ea typeface="Arial"/>
              <a:cs typeface="Arial"/>
              <a:sym typeface="Arial"/>
            </a:endParaRPr>
          </a:p>
          <a:p>
            <a:pPr marL="457200" lvl="0" indent="-292576" algn="just" rtl="0">
              <a:spcBef>
                <a:spcPts val="0"/>
              </a:spcBef>
              <a:spcAft>
                <a:spcPts val="0"/>
              </a:spcAft>
              <a:buClr>
                <a:schemeClr val="dk1"/>
              </a:buClr>
              <a:buSzPct val="118181"/>
              <a:buChar char="●"/>
            </a:pPr>
            <a:r>
              <a:rPr lang="en" sz="1100" b="1">
                <a:solidFill>
                  <a:schemeClr val="dk1"/>
                </a:solidFill>
                <a:latin typeface="Arial"/>
                <a:ea typeface="Arial"/>
                <a:cs typeface="Arial"/>
                <a:sym typeface="Arial"/>
              </a:rPr>
              <a:t>Vehicle size and type</a:t>
            </a:r>
            <a:r>
              <a:rPr lang="en" sz="1100">
                <a:solidFill>
                  <a:schemeClr val="dk1"/>
                </a:solidFill>
                <a:latin typeface="Arial"/>
                <a:ea typeface="Arial"/>
                <a:cs typeface="Arial"/>
                <a:sym typeface="Arial"/>
              </a:rPr>
              <a:t>: The size and type of a car, such as sedan, SUV, sports car, or truck, also impact its price. Larger and more luxurious vehicles tend to have higher prices than smaller or less equipped models.</a:t>
            </a:r>
            <a:endParaRPr sz="1100">
              <a:solidFill>
                <a:schemeClr val="dk1"/>
              </a:solidFill>
              <a:latin typeface="Arial"/>
              <a:ea typeface="Arial"/>
              <a:cs typeface="Arial"/>
              <a:sym typeface="Arial"/>
            </a:endParaRPr>
          </a:p>
          <a:p>
            <a:pPr marL="457200" lvl="0" indent="-292576" algn="just" rtl="0">
              <a:spcBef>
                <a:spcPts val="0"/>
              </a:spcBef>
              <a:spcAft>
                <a:spcPts val="0"/>
              </a:spcAft>
              <a:buClr>
                <a:schemeClr val="dk1"/>
              </a:buClr>
              <a:buSzPct val="118181"/>
              <a:buChar char="●"/>
            </a:pPr>
            <a:r>
              <a:rPr lang="en" sz="1100" b="1">
                <a:solidFill>
                  <a:schemeClr val="dk1"/>
                </a:solidFill>
                <a:latin typeface="Arial"/>
                <a:ea typeface="Arial"/>
                <a:cs typeface="Arial"/>
                <a:sym typeface="Arial"/>
              </a:rPr>
              <a:t>Engine type and power</a:t>
            </a:r>
            <a:r>
              <a:rPr lang="en" sz="1100">
                <a:solidFill>
                  <a:schemeClr val="dk1"/>
                </a:solidFill>
                <a:latin typeface="Arial"/>
                <a:ea typeface="Arial"/>
                <a:cs typeface="Arial"/>
                <a:sym typeface="Arial"/>
              </a:rPr>
              <a:t>: The type of engine, such as gasoline or electric, and its power output also affect the price of a car. More powerful engines and advanced technologies such as hybrid or electric powertrains can increase the cost of the vehicle.</a:t>
            </a:r>
            <a:endParaRPr sz="1100">
              <a:solidFill>
                <a:schemeClr val="dk1"/>
              </a:solidFill>
              <a:latin typeface="Arial"/>
              <a:ea typeface="Arial"/>
              <a:cs typeface="Arial"/>
              <a:sym typeface="Arial"/>
            </a:endParaRPr>
          </a:p>
          <a:p>
            <a:pPr marL="457200" lvl="0" indent="-292576" algn="just" rtl="0">
              <a:spcBef>
                <a:spcPts val="0"/>
              </a:spcBef>
              <a:spcAft>
                <a:spcPts val="0"/>
              </a:spcAft>
              <a:buClr>
                <a:schemeClr val="dk1"/>
              </a:buClr>
              <a:buSzPct val="118181"/>
              <a:buChar char="●"/>
            </a:pPr>
            <a:r>
              <a:rPr lang="en" sz="1100" b="1">
                <a:solidFill>
                  <a:schemeClr val="dk1"/>
                </a:solidFill>
                <a:latin typeface="Arial"/>
                <a:ea typeface="Arial"/>
                <a:cs typeface="Arial"/>
                <a:sym typeface="Arial"/>
              </a:rPr>
              <a:t>Features and options</a:t>
            </a:r>
            <a:r>
              <a:rPr lang="en" sz="1100">
                <a:solidFill>
                  <a:schemeClr val="dk1"/>
                </a:solidFill>
                <a:latin typeface="Arial"/>
                <a:ea typeface="Arial"/>
                <a:cs typeface="Arial"/>
                <a:sym typeface="Arial"/>
              </a:rPr>
              <a:t>: Additional features and options such as leather seats, sunroofs, infotainment systems, and safety features can increase the price of a car.</a:t>
            </a:r>
            <a:endParaRPr sz="1100">
              <a:solidFill>
                <a:schemeClr val="dk1"/>
              </a:solidFill>
              <a:latin typeface="Arial"/>
              <a:ea typeface="Arial"/>
              <a:cs typeface="Arial"/>
              <a:sym typeface="Arial"/>
            </a:endParaRPr>
          </a:p>
          <a:p>
            <a:pPr marL="457200" lvl="0" indent="-292576" algn="just" rtl="0">
              <a:spcBef>
                <a:spcPts val="0"/>
              </a:spcBef>
              <a:spcAft>
                <a:spcPts val="0"/>
              </a:spcAft>
              <a:buClr>
                <a:schemeClr val="dk1"/>
              </a:buClr>
              <a:buSzPct val="118181"/>
              <a:buChar char="●"/>
            </a:pPr>
            <a:r>
              <a:rPr lang="en" sz="1100" b="1">
                <a:solidFill>
                  <a:schemeClr val="dk1"/>
                </a:solidFill>
                <a:latin typeface="Arial"/>
                <a:ea typeface="Arial"/>
                <a:cs typeface="Arial"/>
                <a:sym typeface="Arial"/>
              </a:rPr>
              <a:t>Production and labor costs</a:t>
            </a:r>
            <a:r>
              <a:rPr lang="en" sz="1100">
                <a:solidFill>
                  <a:schemeClr val="dk1"/>
                </a:solidFill>
                <a:latin typeface="Arial"/>
                <a:ea typeface="Arial"/>
                <a:cs typeface="Arial"/>
                <a:sym typeface="Arial"/>
              </a:rPr>
              <a:t>: The cost of manufacturing, shipping, and marketing a car also affect its price. Local manufacturing and supply chain efficiencies can lower production costs, which can then be reflected in the price.</a:t>
            </a:r>
            <a:endParaRPr sz="1100">
              <a:solidFill>
                <a:schemeClr val="dk1"/>
              </a:solidFill>
              <a:latin typeface="Arial"/>
              <a:ea typeface="Arial"/>
              <a:cs typeface="Arial"/>
              <a:sym typeface="Arial"/>
            </a:endParaRPr>
          </a:p>
          <a:p>
            <a:pPr marL="45720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3"/>
          <p:cNvPicPr preferRelativeResize="0">
            <a:picLocks noGrp="1"/>
          </p:cNvPicPr>
          <p:nvPr>
            <p:ph type="pic" idx="2"/>
          </p:nvPr>
        </p:nvPicPr>
        <p:blipFill rotWithShape="1">
          <a:blip r:embed="rId3">
            <a:alphaModFix/>
          </a:blip>
          <a:srcRect/>
          <a:stretch/>
        </p:blipFill>
        <p:spPr>
          <a:xfrm>
            <a:off x="5544650" y="179775"/>
            <a:ext cx="2342700" cy="2355300"/>
          </a:xfrm>
          <a:prstGeom prst="roundRect">
            <a:avLst>
              <a:gd name="adj" fmla="val 16667"/>
            </a:avLst>
          </a:prstGeom>
        </p:spPr>
      </p:pic>
      <p:sp>
        <p:nvSpPr>
          <p:cNvPr id="121" name="Google Shape;121;p23"/>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Expected Outcome</a:t>
            </a:r>
            <a:endParaRPr/>
          </a:p>
        </p:txBody>
      </p:sp>
      <p:sp>
        <p:nvSpPr>
          <p:cNvPr id="122" name="Google Shape;122;p23"/>
          <p:cNvSpPr txBox="1">
            <a:spLocks noGrp="1"/>
          </p:cNvSpPr>
          <p:nvPr>
            <p:ph type="subTitle" idx="1"/>
          </p:nvPr>
        </p:nvSpPr>
        <p:spPr>
          <a:xfrm>
            <a:off x="642700" y="1723725"/>
            <a:ext cx="3605100" cy="3300000"/>
          </a:xfrm>
          <a:prstGeom prst="rect">
            <a:avLst/>
          </a:prstGeom>
        </p:spPr>
        <p:txBody>
          <a:bodyPr spcFirstLastPara="1" wrap="square" lIns="91425" tIns="91425" rIns="91425" bIns="91425" anchor="t" anchorCtr="0">
            <a:spAutoFit/>
          </a:bodyPr>
          <a:lstStyle/>
          <a:p>
            <a:pPr marL="0" lvl="0" indent="0" algn="just" rtl="0">
              <a:spcBef>
                <a:spcPts val="1200"/>
              </a:spcBef>
              <a:spcAft>
                <a:spcPts val="0"/>
              </a:spcAft>
              <a:buClr>
                <a:schemeClr val="dk1"/>
              </a:buClr>
              <a:buSzPts val="1100"/>
              <a:buFont typeface="Arial"/>
              <a:buNone/>
            </a:pPr>
            <a:r>
              <a:rPr lang="en"/>
              <a:t>To determine how well these variables describe the price of a car, we can conduct statistical analysis, such as regression analysis, to identify the relationships between these variables and the car's price. The analysis can help determine the relative importance of each variable and how much of the variance in price can be explained by these variables. The result of this analysis can help develop a pricing strategy that is competitive and tailored to the American market.</a:t>
            </a: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4"/>
          <p:cNvPicPr preferRelativeResize="0">
            <a:picLocks noGrp="1"/>
          </p:cNvPicPr>
          <p:nvPr>
            <p:ph type="pic" idx="2"/>
          </p:nvPr>
        </p:nvPicPr>
        <p:blipFill rotWithShape="1">
          <a:blip r:embed="rId3">
            <a:alphaModFix/>
          </a:blip>
          <a:srcRect l="38946"/>
          <a:stretch/>
        </p:blipFill>
        <p:spPr>
          <a:xfrm>
            <a:off x="4724650" y="101375"/>
            <a:ext cx="3120900" cy="3162900"/>
          </a:xfrm>
          <a:prstGeom prst="roundRect">
            <a:avLst>
              <a:gd name="adj" fmla="val 16667"/>
            </a:avLst>
          </a:prstGeom>
        </p:spPr>
      </p:pic>
      <p:sp>
        <p:nvSpPr>
          <p:cNvPr id="128" name="Google Shape;128;p24"/>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Understanding Dataset</a:t>
            </a:r>
            <a:endParaRPr/>
          </a:p>
        </p:txBody>
      </p:sp>
      <p:sp>
        <p:nvSpPr>
          <p:cNvPr id="129" name="Google Shape;129;p24"/>
          <p:cNvSpPr txBox="1">
            <a:spLocks noGrp="1"/>
          </p:cNvSpPr>
          <p:nvPr>
            <p:ph type="subTitle" idx="1"/>
          </p:nvPr>
        </p:nvSpPr>
        <p:spPr>
          <a:xfrm>
            <a:off x="642700" y="1723725"/>
            <a:ext cx="3605100" cy="3401700"/>
          </a:xfrm>
          <a:prstGeom prst="rect">
            <a:avLst/>
          </a:prstGeom>
        </p:spPr>
        <p:txBody>
          <a:bodyPr spcFirstLastPara="1" wrap="square" lIns="91425" tIns="91425" rIns="91425" bIns="91425" anchor="t" anchorCtr="0">
            <a:spAutoFit/>
          </a:bodyPr>
          <a:lstStyle/>
          <a:p>
            <a:pPr marL="457200" lvl="0" indent="-298450" algn="l" rtl="0">
              <a:lnSpc>
                <a:spcPct val="100000"/>
              </a:lnSpc>
              <a:spcBef>
                <a:spcPts val="0"/>
              </a:spcBef>
              <a:spcAft>
                <a:spcPts val="0"/>
              </a:spcAft>
              <a:buSzPts val="1100"/>
              <a:buChar char="●"/>
            </a:pPr>
            <a:r>
              <a:rPr lang="en" sz="1100"/>
              <a:t>The dataset used in this project contains information about 24 UNIQUE  cars, including their make, model, year, mileage, fuel type, engine size, and other features, as well as their market value.</a:t>
            </a:r>
            <a:endParaRPr sz="1100"/>
          </a:p>
          <a:p>
            <a:pPr marL="0" lvl="0" indent="0" algn="l" rtl="0">
              <a:lnSpc>
                <a:spcPct val="100000"/>
              </a:lnSpc>
              <a:spcBef>
                <a:spcPts val="0"/>
              </a:spcBef>
              <a:spcAft>
                <a:spcPts val="0"/>
              </a:spcAft>
              <a:buNone/>
            </a:pPr>
            <a:endParaRPr sz="1100"/>
          </a:p>
          <a:p>
            <a:pPr marL="457200" lvl="0" indent="-298450" algn="l" rtl="0">
              <a:lnSpc>
                <a:spcPct val="100000"/>
              </a:lnSpc>
              <a:spcBef>
                <a:spcPts val="0"/>
              </a:spcBef>
              <a:spcAft>
                <a:spcPts val="0"/>
              </a:spcAft>
              <a:buSzPts val="1100"/>
              <a:buChar char="●"/>
            </a:pPr>
            <a:r>
              <a:rPr lang="en" sz="1100"/>
              <a:t>The dataset was obtained from a publicly available source and was cleaned by removing any missing values and outliers.</a:t>
            </a:r>
            <a:endParaRPr sz="1100"/>
          </a:p>
          <a:p>
            <a:pPr marL="0" lvl="0" indent="0" algn="l" rtl="0">
              <a:lnSpc>
                <a:spcPct val="100000"/>
              </a:lnSpc>
              <a:spcBef>
                <a:spcPts val="0"/>
              </a:spcBef>
              <a:spcAft>
                <a:spcPts val="0"/>
              </a:spcAft>
              <a:buNone/>
            </a:pPr>
            <a:endParaRPr sz="1100"/>
          </a:p>
          <a:p>
            <a:pPr marL="457200" lvl="0" indent="-298450" algn="l" rtl="0">
              <a:lnSpc>
                <a:spcPct val="100000"/>
              </a:lnSpc>
              <a:spcBef>
                <a:spcPts val="0"/>
              </a:spcBef>
              <a:spcAft>
                <a:spcPts val="0"/>
              </a:spcAft>
              <a:buSzPts val="1100"/>
              <a:buChar char="●"/>
            </a:pPr>
            <a:r>
              <a:rPr lang="en" sz="1100"/>
              <a:t>The need is to understand the factors affecting the pricing of cars in the American Market since those may vary from other market. </a:t>
            </a:r>
            <a:endParaRPr sz="1100"/>
          </a:p>
          <a:p>
            <a:pPr marL="914400" lvl="1" indent="-298450" algn="l" rtl="0">
              <a:lnSpc>
                <a:spcPct val="100000"/>
              </a:lnSpc>
              <a:spcBef>
                <a:spcPts val="0"/>
              </a:spcBef>
              <a:spcAft>
                <a:spcPts val="0"/>
              </a:spcAft>
              <a:buSzPts val="1100"/>
              <a:buChar char="○"/>
            </a:pPr>
            <a:r>
              <a:rPr lang="en" sz="1100"/>
              <a:t>Which variables are important in predicting the price of the car?</a:t>
            </a:r>
            <a:endParaRPr sz="1100"/>
          </a:p>
          <a:p>
            <a:pPr marL="914400" lvl="1" indent="-298450" algn="l" rtl="0">
              <a:lnSpc>
                <a:spcPct val="100000"/>
              </a:lnSpc>
              <a:spcBef>
                <a:spcPts val="0"/>
              </a:spcBef>
              <a:spcAft>
                <a:spcPts val="0"/>
              </a:spcAft>
              <a:buSzPts val="1100"/>
              <a:buChar char="○"/>
            </a:pPr>
            <a:r>
              <a:rPr lang="en" sz="1100"/>
              <a:t>How well can those variables describe the price of car?</a:t>
            </a:r>
            <a:endParaRPr sz="1100"/>
          </a:p>
          <a:p>
            <a:pPr marL="457200" lvl="0" indent="0" algn="l" rtl="0">
              <a:lnSpc>
                <a:spcPct val="100000"/>
              </a:lnSpc>
              <a:spcBef>
                <a:spcPts val="0"/>
              </a:spcBef>
              <a:spcAft>
                <a:spcPts val="0"/>
              </a:spcAft>
              <a:buNone/>
            </a:pP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Exploration</a:t>
            </a:r>
            <a:endParaRPr/>
          </a:p>
        </p:txBody>
      </p:sp>
      <p:sp>
        <p:nvSpPr>
          <p:cNvPr id="135" name="Google Shape;135;p25"/>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a:t>Descriptive statistics, a correlation analysis, and visualizations were used to explore the dataset.</a:t>
            </a:r>
            <a:endParaRPr/>
          </a:p>
          <a:p>
            <a:pPr marL="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en"/>
              <a:t>Summary statistics were used for numerical variables such as mean, median, standard deviation, and range.</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en"/>
              <a:t>Histograms, scatter plots, and box plots were used to visualize the distribution of the numerical variables and their relationship with the target variable.</a:t>
            </a:r>
            <a:endParaRPr/>
          </a:p>
        </p:txBody>
      </p:sp>
      <p:sp>
        <p:nvSpPr>
          <p:cNvPr id="136" name="Google Shape;136;p25"/>
          <p:cNvSpPr txBox="1"/>
          <p:nvPr/>
        </p:nvSpPr>
        <p:spPr>
          <a:xfrm>
            <a:off x="2048550" y="911450"/>
            <a:ext cx="2157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Inter"/>
                <a:ea typeface="Inter"/>
                <a:cs typeface="Inter"/>
                <a:sym typeface="Inter"/>
              </a:rPr>
              <a:t>Libraries</a:t>
            </a:r>
            <a:r>
              <a:rPr lang="en">
                <a:latin typeface="Inter"/>
                <a:ea typeface="Inter"/>
                <a:cs typeface="Inter"/>
                <a:sym typeface="Inter"/>
              </a:rPr>
              <a:t> used:</a:t>
            </a:r>
            <a:endParaRPr>
              <a:latin typeface="Inter"/>
              <a:ea typeface="Inter"/>
              <a:cs typeface="Inter"/>
              <a:sym typeface="Inter"/>
            </a:endParaRPr>
          </a:p>
          <a:p>
            <a:pPr marL="457200" lvl="0" indent="-317500" algn="l" rtl="0">
              <a:spcBef>
                <a:spcPts val="0"/>
              </a:spcBef>
              <a:spcAft>
                <a:spcPts val="0"/>
              </a:spcAft>
              <a:buSzPts val="1400"/>
              <a:buFont typeface="Inter"/>
              <a:buChar char="-"/>
            </a:pPr>
            <a:r>
              <a:rPr lang="en">
                <a:latin typeface="Inter"/>
                <a:ea typeface="Inter"/>
                <a:cs typeface="Inter"/>
                <a:sym typeface="Inter"/>
              </a:rPr>
              <a:t>Pandas</a:t>
            </a:r>
            <a:endParaRPr>
              <a:latin typeface="Inter"/>
              <a:ea typeface="Inter"/>
              <a:cs typeface="Inter"/>
              <a:sym typeface="Inter"/>
            </a:endParaRPr>
          </a:p>
          <a:p>
            <a:pPr marL="457200" lvl="0" indent="-317500" algn="l" rtl="0">
              <a:spcBef>
                <a:spcPts val="0"/>
              </a:spcBef>
              <a:spcAft>
                <a:spcPts val="0"/>
              </a:spcAft>
              <a:buSzPts val="1400"/>
              <a:buFont typeface="Inter"/>
              <a:buChar char="-"/>
            </a:pPr>
            <a:r>
              <a:rPr lang="en">
                <a:latin typeface="Inter"/>
                <a:ea typeface="Inter"/>
                <a:cs typeface="Inter"/>
                <a:sym typeface="Inter"/>
              </a:rPr>
              <a:t>Numpy</a:t>
            </a:r>
            <a:endParaRPr>
              <a:latin typeface="Inter"/>
              <a:ea typeface="Inter"/>
              <a:cs typeface="Inter"/>
              <a:sym typeface="Inter"/>
            </a:endParaRPr>
          </a:p>
          <a:p>
            <a:pPr marL="457200" lvl="0" indent="-317500" algn="l" rtl="0">
              <a:spcBef>
                <a:spcPts val="0"/>
              </a:spcBef>
              <a:spcAft>
                <a:spcPts val="0"/>
              </a:spcAft>
              <a:buSzPts val="1400"/>
              <a:buFont typeface="Inter"/>
              <a:buChar char="-"/>
            </a:pPr>
            <a:r>
              <a:rPr lang="en">
                <a:latin typeface="Inter"/>
                <a:ea typeface="Inter"/>
                <a:cs typeface="Inter"/>
                <a:sym typeface="Inter"/>
              </a:rPr>
              <a:t>Matplotlib</a:t>
            </a:r>
            <a:endParaRPr>
              <a:latin typeface="Inter"/>
              <a:ea typeface="Inter"/>
              <a:cs typeface="Inter"/>
              <a:sym typeface="Inter"/>
            </a:endParaRPr>
          </a:p>
          <a:p>
            <a:pPr marL="457200" lvl="0" indent="-317500" algn="l" rtl="0">
              <a:spcBef>
                <a:spcPts val="0"/>
              </a:spcBef>
              <a:spcAft>
                <a:spcPts val="0"/>
              </a:spcAft>
              <a:buSzPts val="1400"/>
              <a:buFont typeface="Inter"/>
              <a:buChar char="-"/>
            </a:pPr>
            <a:r>
              <a:rPr lang="en">
                <a:latin typeface="Inter"/>
                <a:ea typeface="Inter"/>
                <a:cs typeface="Inter"/>
                <a:sym typeface="Inter"/>
              </a:rPr>
              <a:t>Seaborn</a:t>
            </a:r>
            <a:endParaRPr>
              <a:latin typeface="Inter"/>
              <a:ea typeface="Inter"/>
              <a:cs typeface="Inter"/>
              <a:sym typeface="Inter"/>
            </a:endParaRPr>
          </a:p>
          <a:p>
            <a:pPr marL="457200" lvl="0" indent="-317500" algn="l" rtl="0">
              <a:spcBef>
                <a:spcPts val="0"/>
              </a:spcBef>
              <a:spcAft>
                <a:spcPts val="0"/>
              </a:spcAft>
              <a:buSzPts val="1400"/>
              <a:buFont typeface="Inter"/>
              <a:buChar char="-"/>
            </a:pPr>
            <a:r>
              <a:rPr lang="en">
                <a:latin typeface="Inter"/>
                <a:ea typeface="Inter"/>
                <a:cs typeface="Inter"/>
                <a:sym typeface="Inter"/>
              </a:rPr>
              <a:t>Sklearn</a:t>
            </a:r>
            <a:endParaRPr>
              <a:latin typeface="Inter"/>
              <a:ea typeface="Inter"/>
              <a:cs typeface="Inter"/>
              <a:sym typeface="Inter"/>
            </a:endParaRPr>
          </a:p>
          <a:p>
            <a:pPr marL="457200" lvl="0" indent="-317500" algn="l" rtl="0">
              <a:spcBef>
                <a:spcPts val="0"/>
              </a:spcBef>
              <a:spcAft>
                <a:spcPts val="0"/>
              </a:spcAft>
              <a:buSzPts val="1400"/>
              <a:buFont typeface="Inter"/>
              <a:buChar char="-"/>
            </a:pPr>
            <a:r>
              <a:rPr lang="en">
                <a:latin typeface="Inter"/>
                <a:ea typeface="Inter"/>
                <a:cs typeface="Inter"/>
                <a:sym typeface="Inter"/>
              </a:rPr>
              <a:t>statsmodel</a:t>
            </a:r>
            <a:endParaRPr>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a:p>
            <a:pPr marL="0" lvl="0" indent="0" algn="l" rtl="0">
              <a:spcBef>
                <a:spcPts val="0"/>
              </a:spcBef>
              <a:spcAft>
                <a:spcPts val="0"/>
              </a:spcAft>
              <a:buNone/>
            </a:pPr>
            <a:r>
              <a:rPr lang="en">
                <a:latin typeface="Inter"/>
                <a:ea typeface="Inter"/>
                <a:cs typeface="Inter"/>
                <a:sym typeface="Inter"/>
              </a:rPr>
              <a:t>Analysis done using </a:t>
            </a:r>
            <a:r>
              <a:rPr lang="en" b="1">
                <a:latin typeface="Inter"/>
                <a:ea typeface="Inter"/>
                <a:cs typeface="Inter"/>
                <a:sym typeface="Inter"/>
              </a:rPr>
              <a:t>Python</a:t>
            </a:r>
            <a:r>
              <a:rPr lang="en">
                <a:latin typeface="Inter"/>
                <a:ea typeface="Inter"/>
                <a:cs typeface="Inter"/>
                <a:sym typeface="Inter"/>
              </a:rPr>
              <a:t>. </a:t>
            </a:r>
            <a:endParaRPr>
              <a:latin typeface="Inter"/>
              <a:ea typeface="Inter"/>
              <a:cs typeface="Inter"/>
              <a:sym typeface="Inter"/>
            </a:endParaRPr>
          </a:p>
        </p:txBody>
      </p:sp>
      <p:pic>
        <p:nvPicPr>
          <p:cNvPr id="137" name="Google Shape;137;p25"/>
          <p:cNvPicPr preferRelativeResize="0"/>
          <p:nvPr/>
        </p:nvPicPr>
        <p:blipFill>
          <a:blip r:embed="rId3">
            <a:alphaModFix/>
          </a:blip>
          <a:stretch>
            <a:fillRect/>
          </a:stretch>
        </p:blipFill>
        <p:spPr>
          <a:xfrm>
            <a:off x="2408900" y="3251150"/>
            <a:ext cx="1743750" cy="1743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3635150" y="2913550"/>
            <a:ext cx="4487250" cy="2062650"/>
          </a:xfrm>
          <a:prstGeom prst="rect">
            <a:avLst/>
          </a:prstGeom>
          <a:noFill/>
          <a:ln>
            <a:noFill/>
          </a:ln>
        </p:spPr>
      </p:pic>
      <p:pic>
        <p:nvPicPr>
          <p:cNvPr id="143" name="Google Shape;143;p26"/>
          <p:cNvPicPr preferRelativeResize="0"/>
          <p:nvPr/>
        </p:nvPicPr>
        <p:blipFill>
          <a:blip r:embed="rId4">
            <a:alphaModFix/>
          </a:blip>
          <a:stretch>
            <a:fillRect/>
          </a:stretch>
        </p:blipFill>
        <p:spPr>
          <a:xfrm>
            <a:off x="432400" y="716788"/>
            <a:ext cx="2872876" cy="3709926"/>
          </a:xfrm>
          <a:prstGeom prst="rect">
            <a:avLst/>
          </a:prstGeom>
          <a:noFill/>
          <a:ln>
            <a:noFill/>
          </a:ln>
        </p:spPr>
      </p:pic>
      <p:pic>
        <p:nvPicPr>
          <p:cNvPr id="144" name="Google Shape;144;p26"/>
          <p:cNvPicPr preferRelativeResize="0"/>
          <p:nvPr/>
        </p:nvPicPr>
        <p:blipFill>
          <a:blip r:embed="rId5">
            <a:alphaModFix/>
          </a:blip>
          <a:stretch>
            <a:fillRect/>
          </a:stretch>
        </p:blipFill>
        <p:spPr>
          <a:xfrm>
            <a:off x="3383500" y="0"/>
            <a:ext cx="5634877" cy="1833437"/>
          </a:xfrm>
          <a:prstGeom prst="rect">
            <a:avLst/>
          </a:prstGeom>
          <a:noFill/>
          <a:ln>
            <a:noFill/>
          </a:ln>
        </p:spPr>
      </p:pic>
      <p:sp>
        <p:nvSpPr>
          <p:cNvPr id="145" name="Google Shape;145;p26"/>
          <p:cNvSpPr txBox="1"/>
          <p:nvPr/>
        </p:nvSpPr>
        <p:spPr>
          <a:xfrm>
            <a:off x="4294000" y="1957838"/>
            <a:ext cx="2872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Inter"/>
                <a:ea typeface="Inter"/>
                <a:cs typeface="Inter"/>
                <a:sym typeface="Inter"/>
              </a:rPr>
              <a:t>Data Exploration</a:t>
            </a:r>
            <a:r>
              <a:rPr lang="en" b="1">
                <a:latin typeface="Inter"/>
                <a:ea typeface="Inter"/>
                <a:cs typeface="Inter"/>
                <a:sym typeface="Inter"/>
              </a:rPr>
              <a:t> </a:t>
            </a:r>
            <a:r>
              <a:rPr lang="en">
                <a:latin typeface="Inter"/>
                <a:ea typeface="Inter"/>
                <a:cs typeface="Inter"/>
                <a:sym typeface="Inter"/>
              </a:rPr>
              <a:t>and understanding Categorical and Numerical attributes. </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642700" y="295275"/>
            <a:ext cx="2979850" cy="3514225"/>
          </a:xfrm>
          <a:prstGeom prst="rect">
            <a:avLst/>
          </a:prstGeom>
          <a:noFill/>
          <a:ln>
            <a:noFill/>
          </a:ln>
        </p:spPr>
      </p:pic>
      <p:sp>
        <p:nvSpPr>
          <p:cNvPr id="151" name="Google Shape;151;p27"/>
          <p:cNvSpPr txBox="1"/>
          <p:nvPr/>
        </p:nvSpPr>
        <p:spPr>
          <a:xfrm>
            <a:off x="2081725" y="1232225"/>
            <a:ext cx="136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Inter"/>
                <a:ea typeface="Inter"/>
                <a:cs typeface="Inter"/>
                <a:sym typeface="Inter"/>
              </a:rPr>
              <a:t>We can observe that none of the features is having Missing values.</a:t>
            </a:r>
            <a:endParaRPr sz="600">
              <a:latin typeface="Inter"/>
              <a:ea typeface="Inter"/>
              <a:cs typeface="Inter"/>
              <a:sym typeface="Inter"/>
            </a:endParaRPr>
          </a:p>
        </p:txBody>
      </p:sp>
      <p:pic>
        <p:nvPicPr>
          <p:cNvPr id="152" name="Google Shape;152;p27"/>
          <p:cNvPicPr preferRelativeResize="0"/>
          <p:nvPr/>
        </p:nvPicPr>
        <p:blipFill>
          <a:blip r:embed="rId4">
            <a:alphaModFix/>
          </a:blip>
          <a:stretch>
            <a:fillRect/>
          </a:stretch>
        </p:blipFill>
        <p:spPr>
          <a:xfrm>
            <a:off x="3774950" y="152400"/>
            <a:ext cx="5216651" cy="2159330"/>
          </a:xfrm>
          <a:prstGeom prst="rect">
            <a:avLst/>
          </a:prstGeom>
          <a:noFill/>
          <a:ln>
            <a:noFill/>
          </a:ln>
        </p:spPr>
      </p:pic>
      <p:pic>
        <p:nvPicPr>
          <p:cNvPr id="153" name="Google Shape;153;p27"/>
          <p:cNvPicPr preferRelativeResize="0"/>
          <p:nvPr/>
        </p:nvPicPr>
        <p:blipFill>
          <a:blip r:embed="rId5">
            <a:alphaModFix/>
          </a:blip>
          <a:stretch>
            <a:fillRect/>
          </a:stretch>
        </p:blipFill>
        <p:spPr>
          <a:xfrm>
            <a:off x="2081721" y="3371152"/>
            <a:ext cx="2545926" cy="1599800"/>
          </a:xfrm>
          <a:prstGeom prst="rect">
            <a:avLst/>
          </a:prstGeom>
          <a:noFill/>
          <a:ln>
            <a:noFill/>
          </a:ln>
        </p:spPr>
      </p:pic>
      <p:pic>
        <p:nvPicPr>
          <p:cNvPr id="154" name="Google Shape;154;p27"/>
          <p:cNvPicPr preferRelativeResize="0"/>
          <p:nvPr/>
        </p:nvPicPr>
        <p:blipFill>
          <a:blip r:embed="rId6">
            <a:alphaModFix/>
          </a:blip>
          <a:stretch>
            <a:fillRect/>
          </a:stretch>
        </p:blipFill>
        <p:spPr>
          <a:xfrm>
            <a:off x="6096322" y="2311730"/>
            <a:ext cx="2562763" cy="2526970"/>
          </a:xfrm>
          <a:prstGeom prst="rect">
            <a:avLst/>
          </a:prstGeom>
          <a:noFill/>
          <a:ln>
            <a:noFill/>
          </a:ln>
        </p:spPr>
      </p:pic>
      <p:sp>
        <p:nvSpPr>
          <p:cNvPr id="155" name="Google Shape;155;p27"/>
          <p:cNvSpPr txBox="1"/>
          <p:nvPr/>
        </p:nvSpPr>
        <p:spPr>
          <a:xfrm>
            <a:off x="8110150" y="2775350"/>
            <a:ext cx="973500" cy="91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700"/>
              </a:spcAft>
              <a:buNone/>
            </a:pPr>
            <a:r>
              <a:rPr lang="en" sz="600">
                <a:solidFill>
                  <a:schemeClr val="dk1"/>
                </a:solidFill>
                <a:highlight>
                  <a:srgbClr val="FFFFFF"/>
                </a:highlight>
              </a:rPr>
              <a:t>There are some price ranges above 36000 which can be termed as outliers but lets not remove it rather we will use standardization scaling.</a:t>
            </a:r>
            <a:endParaRPr sz="600">
              <a:solidFill>
                <a:schemeClr val="dk1"/>
              </a:solidFill>
              <a:highlight>
                <a:srgbClr val="FFFFFF"/>
              </a:highlight>
            </a:endParaRPr>
          </a:p>
        </p:txBody>
      </p:sp>
      <p:sp>
        <p:nvSpPr>
          <p:cNvPr id="156" name="Google Shape;156;p27"/>
          <p:cNvSpPr txBox="1"/>
          <p:nvPr/>
        </p:nvSpPr>
        <p:spPr>
          <a:xfrm>
            <a:off x="2988750" y="2356200"/>
            <a:ext cx="274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Inter"/>
                <a:ea typeface="Inter"/>
                <a:cs typeface="Inter"/>
                <a:sym typeface="Inter"/>
              </a:rPr>
              <a:t>Data Cleaning</a:t>
            </a:r>
            <a:endParaRPr sz="1600" b="1">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4655700" y="167825"/>
            <a:ext cx="3589800" cy="762000"/>
          </a:xfrm>
          <a:prstGeom prst="rect">
            <a:avLst/>
          </a:prstGeom>
        </p:spPr>
        <p:txBody>
          <a:bodyPr spcFirstLastPara="1" wrap="square" lIns="91425" tIns="91425" rIns="91425" bIns="91425" anchor="ctr" anchorCtr="0">
            <a:spAutoFit/>
          </a:bodyPr>
          <a:lstStyle/>
          <a:p>
            <a:pPr marL="0" lvl="0" indent="0" algn="l" rtl="0">
              <a:spcBef>
                <a:spcPts val="1000"/>
              </a:spcBef>
              <a:spcAft>
                <a:spcPts val="0"/>
              </a:spcAft>
              <a:buClr>
                <a:schemeClr val="dk1"/>
              </a:buClr>
              <a:buSzPts val="1100"/>
              <a:buFont typeface="Arial"/>
              <a:buNone/>
            </a:pPr>
            <a:r>
              <a:rPr lang="en" sz="1350" b="1">
                <a:highlight>
                  <a:srgbClr val="FFFFFF"/>
                </a:highlight>
                <a:latin typeface="Arial"/>
                <a:ea typeface="Arial"/>
                <a:cs typeface="Arial"/>
                <a:sym typeface="Arial"/>
              </a:rPr>
              <a:t>Visualizing Target Feature</a:t>
            </a:r>
            <a:endParaRPr sz="1350" b="1">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62" name="Google Shape;162;p28"/>
          <p:cNvPicPr preferRelativeResize="0"/>
          <p:nvPr/>
        </p:nvPicPr>
        <p:blipFill>
          <a:blip r:embed="rId3">
            <a:alphaModFix/>
          </a:blip>
          <a:stretch>
            <a:fillRect/>
          </a:stretch>
        </p:blipFill>
        <p:spPr>
          <a:xfrm>
            <a:off x="2231950" y="997400"/>
            <a:ext cx="6276400" cy="2469951"/>
          </a:xfrm>
          <a:prstGeom prst="rect">
            <a:avLst/>
          </a:prstGeom>
          <a:noFill/>
          <a:ln>
            <a:noFill/>
          </a:ln>
        </p:spPr>
      </p:pic>
      <p:sp>
        <p:nvSpPr>
          <p:cNvPr id="163" name="Google Shape;163;p28"/>
          <p:cNvSpPr txBox="1"/>
          <p:nvPr/>
        </p:nvSpPr>
        <p:spPr>
          <a:xfrm>
            <a:off x="1996200" y="4144000"/>
            <a:ext cx="6462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t>Insights</a:t>
            </a:r>
            <a:endParaRPr sz="900" b="1"/>
          </a:p>
          <a:p>
            <a:pPr marL="457200" lvl="0" indent="-285750" algn="l" rtl="0">
              <a:spcBef>
                <a:spcPts val="0"/>
              </a:spcBef>
              <a:spcAft>
                <a:spcPts val="0"/>
              </a:spcAft>
              <a:buSzPts val="900"/>
              <a:buAutoNum type="arabicPeriod"/>
            </a:pPr>
            <a:r>
              <a:rPr lang="en" sz="900"/>
              <a:t>We can clearly observe that Car Price Feature is Right Skewed.</a:t>
            </a:r>
            <a:endParaRPr sz="900"/>
          </a:p>
          <a:p>
            <a:pPr marL="457200" lvl="0" indent="-285750" algn="l" rtl="0">
              <a:spcBef>
                <a:spcPts val="0"/>
              </a:spcBef>
              <a:spcAft>
                <a:spcPts val="0"/>
              </a:spcAft>
              <a:buSzPts val="900"/>
              <a:buAutoNum type="arabicPeriod"/>
            </a:pPr>
            <a:r>
              <a:rPr lang="en" sz="900"/>
              <a:t>We can clearly observe that there is a significant difference between mean &amp; median value.</a:t>
            </a:r>
            <a:endParaRPr sz="900"/>
          </a:p>
          <a:p>
            <a:pPr marL="457200" lvl="0" indent="-285750" algn="l" rtl="0">
              <a:spcBef>
                <a:spcPts val="0"/>
              </a:spcBef>
              <a:spcAft>
                <a:spcPts val="0"/>
              </a:spcAft>
              <a:buSzPts val="900"/>
              <a:buAutoNum type="arabicPeriod"/>
            </a:pPr>
            <a:r>
              <a:rPr lang="en" sz="900"/>
              <a:t>We can also make an insight that most of the car's price is below 14000.</a:t>
            </a:r>
            <a:endParaRPr sz="900"/>
          </a:p>
          <a:p>
            <a:pPr marL="457200" lvl="0" indent="-285750" algn="l" rtl="0">
              <a:spcBef>
                <a:spcPts val="0"/>
              </a:spcBef>
              <a:spcAft>
                <a:spcPts val="0"/>
              </a:spcAft>
              <a:buSzPts val="900"/>
              <a:buAutoNum type="arabicPeriod"/>
            </a:pPr>
            <a:r>
              <a:rPr lang="en" sz="900"/>
              <a:t>We can also that the skewness of the car price is above 1.5 which means that the data points are highly spread.</a:t>
            </a:r>
            <a:endParaRPr sz="900"/>
          </a:p>
        </p:txBody>
      </p:sp>
      <p:pic>
        <p:nvPicPr>
          <p:cNvPr id="164" name="Google Shape;164;p28"/>
          <p:cNvPicPr preferRelativeResize="0"/>
          <p:nvPr/>
        </p:nvPicPr>
        <p:blipFill>
          <a:blip r:embed="rId4">
            <a:alphaModFix/>
          </a:blip>
          <a:stretch>
            <a:fillRect/>
          </a:stretch>
        </p:blipFill>
        <p:spPr>
          <a:xfrm>
            <a:off x="3807275" y="3467350"/>
            <a:ext cx="3672275" cy="41855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1927</Words>
  <Application>Microsoft Office PowerPoint</Application>
  <PresentationFormat>On-screen Show (16:9)</PresentationFormat>
  <Paragraphs>187</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Roboto Mono</vt:lpstr>
      <vt:lpstr>League Spartan Medium</vt:lpstr>
      <vt:lpstr>Oswald</vt:lpstr>
      <vt:lpstr>Inter</vt:lpstr>
      <vt:lpstr>Average</vt:lpstr>
      <vt:lpstr>Poppins</vt:lpstr>
      <vt:lpstr>Slate</vt:lpstr>
      <vt:lpstr>Modern Monochrome - v1</vt:lpstr>
      <vt:lpstr>Car Price Prediction Using Multiple Linear Regression</vt:lpstr>
      <vt:lpstr>Introduction</vt:lpstr>
      <vt:lpstr>Data &amp; Business Objective</vt:lpstr>
      <vt:lpstr>Expected Outcome</vt:lpstr>
      <vt:lpstr>Understanding Dataset</vt:lpstr>
      <vt:lpstr>Data Exploration</vt:lpstr>
      <vt:lpstr>PowerPoint Presentation</vt:lpstr>
      <vt:lpstr>PowerPoint Presentation</vt:lpstr>
      <vt:lpstr>Visualizing Target Feature </vt:lpstr>
      <vt:lpstr>Visualizing Total No. of cars sold by different company </vt:lpstr>
      <vt:lpstr>Visualizing Car Company w.r.t Price</vt:lpstr>
      <vt:lpstr>Visualizing Car Fuel Type Feature </vt:lpstr>
      <vt:lpstr>Visualizing Aspiration Feature  </vt:lpstr>
      <vt:lpstr>Visualizing "EngineSize","Boreratio" &amp; "Stroke" Features </vt:lpstr>
      <vt:lpstr>Visualizing "Compression Ratio","Horsepower" &amp; "Peak Rpm" Features.  </vt:lpstr>
      <vt:lpstr>Visualizing "City Mpg" &amp; "Highway Mpg" Features    </vt:lpstr>
      <vt:lpstr>Visualising Numeric Variables</vt:lpstr>
      <vt:lpstr>List of all the useful Features using the EDA </vt:lpstr>
      <vt:lpstr>Data Engineering </vt:lpstr>
      <vt:lpstr>Model Building</vt:lpstr>
      <vt:lpstr>Scatter Plot  and fitted regression line    </vt:lpstr>
      <vt:lpstr>Adding Variables Curb Weight and Engine Size alongwith Horsepower    </vt:lpstr>
      <vt:lpstr>RFE - Recursive Feature Elimination    </vt:lpstr>
      <vt:lpstr>Model Evaluation (Model 1)    </vt:lpstr>
      <vt:lpstr>Model Evaluation (Model 2)    </vt:lpstr>
      <vt:lpstr>Conclusion</vt:lpstr>
      <vt:lpstr>Learnings from Project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 Using Multiple Linear Regression</dc:title>
  <dc:creator>Khantil07</dc:creator>
  <cp:lastModifiedBy>Shah, Khantil Pravinchandra</cp:lastModifiedBy>
  <cp:revision>3</cp:revision>
  <dcterms:modified xsi:type="dcterms:W3CDTF">2023-04-25T22:57:58Z</dcterms:modified>
</cp:coreProperties>
</file>